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1" d="100"/>
          <a:sy n="101" d="100"/>
        </p:scale>
        <p:origin x="15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4234" y="4267200"/>
            <a:ext cx="12187767"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fontAlgn="base">
                  <a:spcBef>
                    <a:spcPct val="0"/>
                  </a:spcBef>
                  <a:spcAft>
                    <a:spcPct val="0"/>
                  </a:spcAft>
                  <a:defRPr/>
                </a:pPr>
                <a:endParaRPr lang="it-IT" sz="1800">
                  <a:solidFill>
                    <a:srgbClr val="FFFFFF"/>
                  </a:solidFill>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grpSp>
        </p:grpSp>
      </p:grpSp>
      <p:sp>
        <p:nvSpPr>
          <p:cNvPr id="165954" name="Rectangle 66"/>
          <p:cNvSpPr>
            <a:spLocks noGrp="1" noChangeArrowheads="1"/>
          </p:cNvSpPr>
          <p:nvPr>
            <p:ph type="ctrTitle" sz="quarter"/>
          </p:nvPr>
        </p:nvSpPr>
        <p:spPr>
          <a:xfrm>
            <a:off x="914400" y="1692276"/>
            <a:ext cx="10363200" cy="1736725"/>
          </a:xfrm>
        </p:spPr>
        <p:txBody>
          <a:bodyPr anchor="b"/>
          <a:lstStyle>
            <a:lvl1pPr>
              <a:defRPr sz="5400"/>
            </a:lvl1pPr>
          </a:lstStyle>
          <a:p>
            <a:r>
              <a:rPr lang="it-IT"/>
              <a:t>Click to edit Master title style</a:t>
            </a:r>
          </a:p>
        </p:txBody>
      </p:sp>
      <p:sp>
        <p:nvSpPr>
          <p:cNvPr id="165955"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it-IT"/>
              <a:t>Click to edit Master subtitle style</a:t>
            </a:r>
          </a:p>
        </p:txBody>
      </p:sp>
      <p:sp>
        <p:nvSpPr>
          <p:cNvPr id="68" name="Rectangle 68"/>
          <p:cNvSpPr>
            <a:spLocks noGrp="1" noChangeArrowheads="1"/>
          </p:cNvSpPr>
          <p:nvPr>
            <p:ph type="dt" sz="quarter" idx="10"/>
          </p:nvPr>
        </p:nvSpPr>
        <p:spPr>
          <a:xfrm>
            <a:off x="609600" y="6248400"/>
            <a:ext cx="2844800" cy="457200"/>
          </a:xfrm>
        </p:spPr>
        <p:txBody>
          <a:bodyPr/>
          <a:lstStyle>
            <a:lvl1pPr>
              <a:defRPr/>
            </a:lvl1pPr>
          </a:lstStyle>
          <a:p>
            <a:pPr>
              <a:defRPr/>
            </a:pPr>
            <a:endParaRPr lang="it-IT">
              <a:solidFill>
                <a:srgbClr val="FFFFFF"/>
              </a:solidFill>
            </a:endParaRPr>
          </a:p>
        </p:txBody>
      </p:sp>
      <p:sp>
        <p:nvSpPr>
          <p:cNvPr id="69" name="Rectangle 69"/>
          <p:cNvSpPr>
            <a:spLocks noGrp="1" noChangeArrowheads="1"/>
          </p:cNvSpPr>
          <p:nvPr>
            <p:ph type="ftr" sz="quarter" idx="11"/>
          </p:nvPr>
        </p:nvSpPr>
        <p:spPr>
          <a:xfrm>
            <a:off x="4165600" y="6248400"/>
            <a:ext cx="3860800" cy="457200"/>
          </a:xfrm>
        </p:spPr>
        <p:txBody>
          <a:bodyPr/>
          <a:lstStyle>
            <a:lvl1pPr>
              <a:defRPr/>
            </a:lvl1pPr>
          </a:lstStyle>
          <a:p>
            <a:pPr>
              <a:defRPr/>
            </a:pPr>
            <a:endParaRPr lang="it-IT">
              <a:solidFill>
                <a:srgbClr val="FFFFFF"/>
              </a:solidFill>
            </a:endParaRPr>
          </a:p>
        </p:txBody>
      </p:sp>
      <p:sp>
        <p:nvSpPr>
          <p:cNvPr id="70" name="Rectangle 70"/>
          <p:cNvSpPr>
            <a:spLocks noGrp="1" noChangeArrowheads="1"/>
          </p:cNvSpPr>
          <p:nvPr>
            <p:ph type="sldNum" sz="quarter" idx="12"/>
          </p:nvPr>
        </p:nvSpPr>
        <p:spPr>
          <a:xfrm>
            <a:off x="8737600" y="6248400"/>
            <a:ext cx="2844800" cy="457200"/>
          </a:xfrm>
        </p:spPr>
        <p:txBody>
          <a:bodyPr/>
          <a:lstStyle>
            <a:lvl1pPr>
              <a:defRPr/>
            </a:lvl1pPr>
          </a:lstStyle>
          <a:p>
            <a:fld id="{7B1FEF4D-5693-4840-9442-87C3B5714B15}" type="slidenum">
              <a:rPr lang="it-IT" altLang="it-IT">
                <a:solidFill>
                  <a:srgbClr val="FFFFFF"/>
                </a:solidFill>
              </a:rPr>
              <a:pPr/>
              <a:t>‹N›</a:t>
            </a:fld>
            <a:endParaRPr lang="it-IT" altLang="it-IT">
              <a:solidFill>
                <a:srgbClr val="FFFFFF"/>
              </a:solidFill>
            </a:endParaRPr>
          </a:p>
        </p:txBody>
      </p:sp>
    </p:spTree>
    <p:extLst>
      <p:ext uri="{BB962C8B-B14F-4D97-AF65-F5344CB8AC3E}">
        <p14:creationId xmlns:p14="http://schemas.microsoft.com/office/powerpoint/2010/main" val="3079969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9"/>
          <p:cNvSpPr>
            <a:spLocks noGrp="1" noChangeArrowheads="1"/>
          </p:cNvSpPr>
          <p:nvPr>
            <p:ph type="dt" sz="half" idx="10"/>
          </p:nvPr>
        </p:nvSpPr>
        <p:spPr>
          <a:ln/>
        </p:spPr>
        <p:txBody>
          <a:bodyPr/>
          <a:lstStyle>
            <a:lvl1pPr>
              <a:defRPr/>
            </a:lvl1pPr>
          </a:lstStyle>
          <a:p>
            <a:pPr>
              <a:defRPr/>
            </a:pPr>
            <a:endParaRPr lang="it-IT">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fld id="{C78BB46B-56D6-4917-B1F3-0D2D315006B9}" type="slidenum">
              <a:rPr lang="it-IT" altLang="it-IT">
                <a:solidFill>
                  <a:srgbClr val="FFFFFF"/>
                </a:solidFill>
              </a:rPr>
              <a:pPr/>
              <a:t>‹N›</a:t>
            </a:fld>
            <a:endParaRPr lang="it-IT" altLang="it-IT">
              <a:solidFill>
                <a:srgbClr val="FFFFFF"/>
              </a:solidFill>
            </a:endParaRPr>
          </a:p>
        </p:txBody>
      </p:sp>
    </p:spTree>
    <p:extLst>
      <p:ext uri="{BB962C8B-B14F-4D97-AF65-F5344CB8AC3E}">
        <p14:creationId xmlns:p14="http://schemas.microsoft.com/office/powerpoint/2010/main" val="126701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7813"/>
            <a:ext cx="2743200" cy="584835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09600" y="277813"/>
            <a:ext cx="8026400" cy="58483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9"/>
          <p:cNvSpPr>
            <a:spLocks noGrp="1" noChangeArrowheads="1"/>
          </p:cNvSpPr>
          <p:nvPr>
            <p:ph type="dt" sz="half" idx="10"/>
          </p:nvPr>
        </p:nvSpPr>
        <p:spPr>
          <a:ln/>
        </p:spPr>
        <p:txBody>
          <a:bodyPr/>
          <a:lstStyle>
            <a:lvl1pPr>
              <a:defRPr/>
            </a:lvl1pPr>
          </a:lstStyle>
          <a:p>
            <a:pPr>
              <a:defRPr/>
            </a:pPr>
            <a:endParaRPr lang="it-IT">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fld id="{BE4E9903-915B-4E21-A884-3C03D2299161}" type="slidenum">
              <a:rPr lang="it-IT" altLang="it-IT">
                <a:solidFill>
                  <a:srgbClr val="FFFFFF"/>
                </a:solidFill>
              </a:rPr>
              <a:pPr/>
              <a:t>‹N›</a:t>
            </a:fld>
            <a:endParaRPr lang="it-IT" altLang="it-IT">
              <a:solidFill>
                <a:srgbClr val="FFFFFF"/>
              </a:solidFill>
            </a:endParaRPr>
          </a:p>
        </p:txBody>
      </p:sp>
    </p:spTree>
    <p:extLst>
      <p:ext uri="{BB962C8B-B14F-4D97-AF65-F5344CB8AC3E}">
        <p14:creationId xmlns:p14="http://schemas.microsoft.com/office/powerpoint/2010/main" val="102202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9"/>
          <p:cNvSpPr>
            <a:spLocks noGrp="1" noChangeArrowheads="1"/>
          </p:cNvSpPr>
          <p:nvPr>
            <p:ph type="dt" sz="half" idx="10"/>
          </p:nvPr>
        </p:nvSpPr>
        <p:spPr>
          <a:ln/>
        </p:spPr>
        <p:txBody>
          <a:bodyPr/>
          <a:lstStyle>
            <a:lvl1pPr>
              <a:defRPr/>
            </a:lvl1pPr>
          </a:lstStyle>
          <a:p>
            <a:pPr>
              <a:defRPr/>
            </a:pPr>
            <a:endParaRPr lang="it-IT">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fld id="{4309384E-BB47-4248-8183-ECEE7C5DDF17}" type="slidenum">
              <a:rPr lang="it-IT" altLang="it-IT">
                <a:solidFill>
                  <a:srgbClr val="FFFFFF"/>
                </a:solidFill>
              </a:rPr>
              <a:pPr/>
              <a:t>‹N›</a:t>
            </a:fld>
            <a:endParaRPr lang="it-IT" altLang="it-IT">
              <a:solidFill>
                <a:srgbClr val="FFFFFF"/>
              </a:solidFill>
            </a:endParaRPr>
          </a:p>
        </p:txBody>
      </p:sp>
    </p:spTree>
    <p:extLst>
      <p:ext uri="{BB962C8B-B14F-4D97-AF65-F5344CB8AC3E}">
        <p14:creationId xmlns:p14="http://schemas.microsoft.com/office/powerpoint/2010/main" val="294143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9"/>
          <p:cNvSpPr>
            <a:spLocks noGrp="1" noChangeArrowheads="1"/>
          </p:cNvSpPr>
          <p:nvPr>
            <p:ph type="dt" sz="half" idx="10"/>
          </p:nvPr>
        </p:nvSpPr>
        <p:spPr>
          <a:ln/>
        </p:spPr>
        <p:txBody>
          <a:bodyPr/>
          <a:lstStyle>
            <a:lvl1pPr>
              <a:defRPr/>
            </a:lvl1pPr>
          </a:lstStyle>
          <a:p>
            <a:pPr>
              <a:defRPr/>
            </a:pPr>
            <a:endParaRPr lang="it-IT">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fld id="{23BF359A-0912-427A-99DF-998EEACD90B9}" type="slidenum">
              <a:rPr lang="it-IT" altLang="it-IT">
                <a:solidFill>
                  <a:srgbClr val="FFFFFF"/>
                </a:solidFill>
              </a:rPr>
              <a:pPr/>
              <a:t>‹N›</a:t>
            </a:fld>
            <a:endParaRPr lang="it-IT" altLang="it-IT">
              <a:solidFill>
                <a:srgbClr val="FFFFFF"/>
              </a:solidFill>
            </a:endParaRPr>
          </a:p>
        </p:txBody>
      </p:sp>
    </p:spTree>
    <p:extLst>
      <p:ext uri="{BB962C8B-B14F-4D97-AF65-F5344CB8AC3E}">
        <p14:creationId xmlns:p14="http://schemas.microsoft.com/office/powerpoint/2010/main" val="919539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9"/>
          <p:cNvSpPr>
            <a:spLocks noGrp="1" noChangeArrowheads="1"/>
          </p:cNvSpPr>
          <p:nvPr>
            <p:ph type="dt" sz="half" idx="10"/>
          </p:nvPr>
        </p:nvSpPr>
        <p:spPr>
          <a:ln/>
        </p:spPr>
        <p:txBody>
          <a:bodyPr/>
          <a:lstStyle>
            <a:lvl1pPr>
              <a:defRPr/>
            </a:lvl1pPr>
          </a:lstStyle>
          <a:p>
            <a:pPr>
              <a:defRPr/>
            </a:pPr>
            <a:endParaRPr lang="it-IT">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fld id="{EC75DD72-1204-4283-88D7-C089C169C2BA}" type="slidenum">
              <a:rPr lang="it-IT" altLang="it-IT">
                <a:solidFill>
                  <a:srgbClr val="FFFFFF"/>
                </a:solidFill>
              </a:rPr>
              <a:pPr/>
              <a:t>‹N›</a:t>
            </a:fld>
            <a:endParaRPr lang="it-IT" altLang="it-IT">
              <a:solidFill>
                <a:srgbClr val="FFFFFF"/>
              </a:solidFill>
            </a:endParaRPr>
          </a:p>
        </p:txBody>
      </p:sp>
    </p:spTree>
    <p:extLst>
      <p:ext uri="{BB962C8B-B14F-4D97-AF65-F5344CB8AC3E}">
        <p14:creationId xmlns:p14="http://schemas.microsoft.com/office/powerpoint/2010/main" val="19943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9"/>
          <p:cNvSpPr>
            <a:spLocks noGrp="1" noChangeArrowheads="1"/>
          </p:cNvSpPr>
          <p:nvPr>
            <p:ph type="dt" sz="half" idx="10"/>
          </p:nvPr>
        </p:nvSpPr>
        <p:spPr>
          <a:ln/>
        </p:spPr>
        <p:txBody>
          <a:bodyPr/>
          <a:lstStyle>
            <a:lvl1pPr>
              <a:defRPr/>
            </a:lvl1pPr>
          </a:lstStyle>
          <a:p>
            <a:pPr>
              <a:defRPr/>
            </a:pPr>
            <a:endParaRPr lang="it-IT">
              <a:solidFill>
                <a:srgbClr val="FFFFFF"/>
              </a:solidFill>
            </a:endParaRPr>
          </a:p>
        </p:txBody>
      </p:sp>
      <p:sp>
        <p:nvSpPr>
          <p:cNvPr id="8" name="Rectangle 70"/>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9" name="Rectangle 71"/>
          <p:cNvSpPr>
            <a:spLocks noGrp="1" noChangeArrowheads="1"/>
          </p:cNvSpPr>
          <p:nvPr>
            <p:ph type="sldNum" sz="quarter" idx="12"/>
          </p:nvPr>
        </p:nvSpPr>
        <p:spPr>
          <a:ln/>
        </p:spPr>
        <p:txBody>
          <a:bodyPr/>
          <a:lstStyle>
            <a:lvl1pPr>
              <a:defRPr/>
            </a:lvl1pPr>
          </a:lstStyle>
          <a:p>
            <a:fld id="{A0F32542-506C-4B35-844F-EC145488C8EA}" type="slidenum">
              <a:rPr lang="it-IT" altLang="it-IT">
                <a:solidFill>
                  <a:srgbClr val="FFFFFF"/>
                </a:solidFill>
              </a:rPr>
              <a:pPr/>
              <a:t>‹N›</a:t>
            </a:fld>
            <a:endParaRPr lang="it-IT" altLang="it-IT">
              <a:solidFill>
                <a:srgbClr val="FFFFFF"/>
              </a:solidFill>
            </a:endParaRPr>
          </a:p>
        </p:txBody>
      </p:sp>
    </p:spTree>
    <p:extLst>
      <p:ext uri="{BB962C8B-B14F-4D97-AF65-F5344CB8AC3E}">
        <p14:creationId xmlns:p14="http://schemas.microsoft.com/office/powerpoint/2010/main" val="200982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9"/>
          <p:cNvSpPr>
            <a:spLocks noGrp="1" noChangeArrowheads="1"/>
          </p:cNvSpPr>
          <p:nvPr>
            <p:ph type="dt" sz="half" idx="10"/>
          </p:nvPr>
        </p:nvSpPr>
        <p:spPr>
          <a:ln/>
        </p:spPr>
        <p:txBody>
          <a:bodyPr/>
          <a:lstStyle>
            <a:lvl1pPr>
              <a:defRPr/>
            </a:lvl1pPr>
          </a:lstStyle>
          <a:p>
            <a:pPr>
              <a:defRPr/>
            </a:pPr>
            <a:endParaRPr lang="it-IT">
              <a:solidFill>
                <a:srgbClr val="FFFFFF"/>
              </a:solidFill>
            </a:endParaRPr>
          </a:p>
        </p:txBody>
      </p:sp>
      <p:sp>
        <p:nvSpPr>
          <p:cNvPr id="4" name="Rectangle 70"/>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5" name="Rectangle 71"/>
          <p:cNvSpPr>
            <a:spLocks noGrp="1" noChangeArrowheads="1"/>
          </p:cNvSpPr>
          <p:nvPr>
            <p:ph type="sldNum" sz="quarter" idx="12"/>
          </p:nvPr>
        </p:nvSpPr>
        <p:spPr>
          <a:ln/>
        </p:spPr>
        <p:txBody>
          <a:bodyPr/>
          <a:lstStyle>
            <a:lvl1pPr>
              <a:defRPr/>
            </a:lvl1pPr>
          </a:lstStyle>
          <a:p>
            <a:fld id="{947609E5-7858-4050-9CF8-D72A0AA00014}" type="slidenum">
              <a:rPr lang="it-IT" altLang="it-IT">
                <a:solidFill>
                  <a:srgbClr val="FFFFFF"/>
                </a:solidFill>
              </a:rPr>
              <a:pPr/>
              <a:t>‹N›</a:t>
            </a:fld>
            <a:endParaRPr lang="it-IT" altLang="it-IT">
              <a:solidFill>
                <a:srgbClr val="FFFFFF"/>
              </a:solidFill>
            </a:endParaRPr>
          </a:p>
        </p:txBody>
      </p:sp>
    </p:spTree>
    <p:extLst>
      <p:ext uri="{BB962C8B-B14F-4D97-AF65-F5344CB8AC3E}">
        <p14:creationId xmlns:p14="http://schemas.microsoft.com/office/powerpoint/2010/main" val="1071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it-IT">
              <a:solidFill>
                <a:srgbClr val="FFFFFF"/>
              </a:solidFill>
            </a:endParaRPr>
          </a:p>
        </p:txBody>
      </p:sp>
      <p:sp>
        <p:nvSpPr>
          <p:cNvPr id="3" name="Rectangle 70"/>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4" name="Rectangle 71"/>
          <p:cNvSpPr>
            <a:spLocks noGrp="1" noChangeArrowheads="1"/>
          </p:cNvSpPr>
          <p:nvPr>
            <p:ph type="sldNum" sz="quarter" idx="12"/>
          </p:nvPr>
        </p:nvSpPr>
        <p:spPr>
          <a:ln/>
        </p:spPr>
        <p:txBody>
          <a:bodyPr/>
          <a:lstStyle>
            <a:lvl1pPr>
              <a:defRPr/>
            </a:lvl1pPr>
          </a:lstStyle>
          <a:p>
            <a:fld id="{8162B6BB-37B3-4CC8-9276-B6D6BA7B6ABA}" type="slidenum">
              <a:rPr lang="it-IT" altLang="it-IT">
                <a:solidFill>
                  <a:srgbClr val="FFFFFF"/>
                </a:solidFill>
              </a:rPr>
              <a:pPr/>
              <a:t>‹N›</a:t>
            </a:fld>
            <a:endParaRPr lang="it-IT" altLang="it-IT">
              <a:solidFill>
                <a:srgbClr val="FFFFFF"/>
              </a:solidFill>
            </a:endParaRPr>
          </a:p>
        </p:txBody>
      </p:sp>
    </p:spTree>
    <p:extLst>
      <p:ext uri="{BB962C8B-B14F-4D97-AF65-F5344CB8AC3E}">
        <p14:creationId xmlns:p14="http://schemas.microsoft.com/office/powerpoint/2010/main" val="2731281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9"/>
          <p:cNvSpPr>
            <a:spLocks noGrp="1" noChangeArrowheads="1"/>
          </p:cNvSpPr>
          <p:nvPr>
            <p:ph type="dt" sz="half" idx="10"/>
          </p:nvPr>
        </p:nvSpPr>
        <p:spPr>
          <a:ln/>
        </p:spPr>
        <p:txBody>
          <a:bodyPr/>
          <a:lstStyle>
            <a:lvl1pPr>
              <a:defRPr/>
            </a:lvl1pPr>
          </a:lstStyle>
          <a:p>
            <a:pPr>
              <a:defRPr/>
            </a:pPr>
            <a:endParaRPr lang="it-IT">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fld id="{44EEAEBF-1957-4C70-9345-E4C2C4DF9A56}" type="slidenum">
              <a:rPr lang="it-IT" altLang="it-IT">
                <a:solidFill>
                  <a:srgbClr val="FFFFFF"/>
                </a:solidFill>
              </a:rPr>
              <a:pPr/>
              <a:t>‹N›</a:t>
            </a:fld>
            <a:endParaRPr lang="it-IT" altLang="it-IT">
              <a:solidFill>
                <a:srgbClr val="FFFFFF"/>
              </a:solidFill>
            </a:endParaRPr>
          </a:p>
        </p:txBody>
      </p:sp>
    </p:spTree>
    <p:extLst>
      <p:ext uri="{BB962C8B-B14F-4D97-AF65-F5344CB8AC3E}">
        <p14:creationId xmlns:p14="http://schemas.microsoft.com/office/powerpoint/2010/main" val="3849273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9"/>
          <p:cNvSpPr>
            <a:spLocks noGrp="1" noChangeArrowheads="1"/>
          </p:cNvSpPr>
          <p:nvPr>
            <p:ph type="dt" sz="half" idx="10"/>
          </p:nvPr>
        </p:nvSpPr>
        <p:spPr>
          <a:ln/>
        </p:spPr>
        <p:txBody>
          <a:bodyPr/>
          <a:lstStyle>
            <a:lvl1pPr>
              <a:defRPr/>
            </a:lvl1pPr>
          </a:lstStyle>
          <a:p>
            <a:pPr>
              <a:defRPr/>
            </a:pPr>
            <a:endParaRPr lang="it-IT">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fld id="{DD94A86D-57D6-40E2-8AF8-B556D2B27836}" type="slidenum">
              <a:rPr lang="it-IT" altLang="it-IT">
                <a:solidFill>
                  <a:srgbClr val="FFFFFF"/>
                </a:solidFill>
              </a:rPr>
              <a:pPr/>
              <a:t>‹N›</a:t>
            </a:fld>
            <a:endParaRPr lang="it-IT" altLang="it-IT">
              <a:solidFill>
                <a:srgbClr val="FFFFFF"/>
              </a:solidFill>
            </a:endParaRPr>
          </a:p>
        </p:txBody>
      </p:sp>
    </p:spTree>
    <p:extLst>
      <p:ext uri="{BB962C8B-B14F-4D97-AF65-F5344CB8AC3E}">
        <p14:creationId xmlns:p14="http://schemas.microsoft.com/office/powerpoint/2010/main" val="24643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Freeform 2"/>
          <p:cNvSpPr>
            <a:spLocks/>
          </p:cNvSpPr>
          <p:nvPr/>
        </p:nvSpPr>
        <p:spPr bwMode="hidden">
          <a:xfrm>
            <a:off x="8837084" y="6429375"/>
            <a:ext cx="38100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grpSp>
        <p:nvGrpSpPr>
          <p:cNvPr id="3075" name="Group 3"/>
          <p:cNvGrpSpPr>
            <a:grpSpLocks/>
          </p:cNvGrpSpPr>
          <p:nvPr/>
        </p:nvGrpSpPr>
        <p:grpSpPr bwMode="auto">
          <a:xfrm>
            <a:off x="4234" y="4267200"/>
            <a:ext cx="12187767" cy="2590800"/>
            <a:chOff x="2" y="2688"/>
            <a:chExt cx="5758" cy="1632"/>
          </a:xfrm>
        </p:grpSpPr>
        <p:sp>
          <p:nvSpPr>
            <p:cNvPr id="164868"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grpSp>
          <p:nvGrpSpPr>
            <p:cNvPr id="3082" name="Group 5"/>
            <p:cNvGrpSpPr>
              <a:grpSpLocks/>
            </p:cNvGrpSpPr>
            <p:nvPr userDrawn="1"/>
          </p:nvGrpSpPr>
          <p:grpSpPr bwMode="auto">
            <a:xfrm>
              <a:off x="3528" y="3715"/>
              <a:ext cx="792" cy="521"/>
              <a:chOff x="3527" y="3715"/>
              <a:chExt cx="792" cy="521"/>
            </a:xfrm>
          </p:grpSpPr>
          <p:sp>
            <p:nvSpPr>
              <p:cNvPr id="16487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7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7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7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7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75"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76"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77"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78"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79"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8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grpSp>
        <p:grpSp>
          <p:nvGrpSpPr>
            <p:cNvPr id="3083" name="Group 17"/>
            <p:cNvGrpSpPr>
              <a:grpSpLocks/>
            </p:cNvGrpSpPr>
            <p:nvPr userDrawn="1"/>
          </p:nvGrpSpPr>
          <p:grpSpPr bwMode="auto">
            <a:xfrm>
              <a:off x="1776" y="3631"/>
              <a:ext cx="1626" cy="683"/>
              <a:chOff x="1776" y="3631"/>
              <a:chExt cx="1626" cy="683"/>
            </a:xfrm>
          </p:grpSpPr>
          <p:sp>
            <p:nvSpPr>
              <p:cNvPr id="16488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8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8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8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8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8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8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8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890"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91"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92"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93"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94"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95"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96"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97"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98"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899"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fontAlgn="base">
                  <a:spcBef>
                    <a:spcPct val="0"/>
                  </a:spcBef>
                  <a:spcAft>
                    <a:spcPct val="0"/>
                  </a:spcAft>
                  <a:defRPr/>
                </a:pPr>
                <a:endParaRPr lang="it-IT" sz="1800">
                  <a:solidFill>
                    <a:srgbClr val="FFFFFF"/>
                  </a:solidFill>
                </a:endParaRPr>
              </a:p>
            </p:txBody>
          </p:sp>
        </p:grpSp>
        <p:grpSp>
          <p:nvGrpSpPr>
            <p:cNvPr id="3084" name="Group 36"/>
            <p:cNvGrpSpPr>
              <a:grpSpLocks/>
            </p:cNvGrpSpPr>
            <p:nvPr userDrawn="1"/>
          </p:nvGrpSpPr>
          <p:grpSpPr bwMode="auto">
            <a:xfrm>
              <a:off x="4128" y="3360"/>
              <a:ext cx="1351" cy="821"/>
              <a:chOff x="4128" y="3360"/>
              <a:chExt cx="1351" cy="821"/>
            </a:xfrm>
          </p:grpSpPr>
          <p:sp>
            <p:nvSpPr>
              <p:cNvPr id="164901"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02"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03"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04"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05"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06"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07"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08"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09"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10"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11"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1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91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91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91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91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91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grpSp>
        <p:grpSp>
          <p:nvGrpSpPr>
            <p:cNvPr id="3085" name="Group 54"/>
            <p:cNvGrpSpPr>
              <a:grpSpLocks/>
            </p:cNvGrpSpPr>
            <p:nvPr userDrawn="1"/>
          </p:nvGrpSpPr>
          <p:grpSpPr bwMode="auto">
            <a:xfrm>
              <a:off x="5280" y="3024"/>
              <a:ext cx="425" cy="258"/>
              <a:chOff x="5280" y="3024"/>
              <a:chExt cx="425" cy="258"/>
            </a:xfrm>
          </p:grpSpPr>
          <p:sp>
            <p:nvSpPr>
              <p:cNvPr id="164919"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20"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21"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22"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23"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24"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sp>
            <p:nvSpPr>
              <p:cNvPr id="164925"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it-IT" sz="1800">
                  <a:solidFill>
                    <a:srgbClr val="FFFFFF"/>
                  </a:solidFill>
                </a:endParaRPr>
              </a:p>
            </p:txBody>
          </p:sp>
          <p:grpSp>
            <p:nvGrpSpPr>
              <p:cNvPr id="3093" name="Group 62"/>
              <p:cNvGrpSpPr>
                <a:grpSpLocks/>
              </p:cNvGrpSpPr>
              <p:nvPr/>
            </p:nvGrpSpPr>
            <p:grpSpPr bwMode="auto">
              <a:xfrm>
                <a:off x="5381" y="3085"/>
                <a:ext cx="227" cy="132"/>
                <a:chOff x="5381" y="3085"/>
                <a:chExt cx="227" cy="132"/>
              </a:xfrm>
            </p:grpSpPr>
            <p:sp>
              <p:nvSpPr>
                <p:cNvPr id="16492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92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92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sp>
              <p:nvSpPr>
                <p:cNvPr id="16493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fontAlgn="base">
                    <a:spcBef>
                      <a:spcPct val="0"/>
                    </a:spcBef>
                    <a:spcAft>
                      <a:spcPct val="0"/>
                    </a:spcAft>
                    <a:defRPr/>
                  </a:pPr>
                  <a:endParaRPr lang="it-IT" sz="1800">
                    <a:solidFill>
                      <a:srgbClr val="FFFFFF"/>
                    </a:solidFill>
                  </a:endParaRPr>
                </a:p>
              </p:txBody>
            </p:sp>
          </p:grpSp>
        </p:grpSp>
      </p:grpSp>
      <p:sp>
        <p:nvSpPr>
          <p:cNvPr id="164931" name="Rectangle 67"/>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it-IT" smtClean="0"/>
              <a:t>Click to edit Master title style</a:t>
            </a:r>
          </a:p>
        </p:txBody>
      </p:sp>
      <p:sp>
        <p:nvSpPr>
          <p:cNvPr id="164932" name="Rectangle 68"/>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p>
        </p:txBody>
      </p:sp>
      <p:sp>
        <p:nvSpPr>
          <p:cNvPr id="164933" name="Rectangle 69"/>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it-IT">
              <a:solidFill>
                <a:srgbClr val="FFFFFF"/>
              </a:solidFill>
            </a:endParaRPr>
          </a:p>
        </p:txBody>
      </p:sp>
      <p:sp>
        <p:nvSpPr>
          <p:cNvPr id="164934" name="Rectangle 70"/>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it-IT">
              <a:solidFill>
                <a:srgbClr val="FFFFFF"/>
              </a:solidFill>
            </a:endParaRPr>
          </a:p>
        </p:txBody>
      </p:sp>
      <p:sp>
        <p:nvSpPr>
          <p:cNvPr id="164935" name="Rectangle 71"/>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fontAlgn="base">
              <a:spcBef>
                <a:spcPct val="0"/>
              </a:spcBef>
              <a:spcAft>
                <a:spcPct val="0"/>
              </a:spcAft>
            </a:pPr>
            <a:fld id="{3F91B5A7-45C9-451D-9C64-55B5C8936CBB}" type="slidenum">
              <a:rPr lang="it-IT" altLang="it-IT">
                <a:solidFill>
                  <a:srgbClr val="FFFFFF"/>
                </a:solidFill>
              </a:rPr>
              <a:pPr fontAlgn="base">
                <a:spcBef>
                  <a:spcPct val="0"/>
                </a:spcBef>
                <a:spcAft>
                  <a:spcPct val="0"/>
                </a:spcAft>
              </a:pPr>
              <a:t>‹N›</a:t>
            </a:fld>
            <a:endParaRPr lang="it-IT" altLang="it-IT">
              <a:solidFill>
                <a:srgbClr val="FFFFFF"/>
              </a:solidFill>
            </a:endParaRPr>
          </a:p>
        </p:txBody>
      </p:sp>
    </p:spTree>
    <p:extLst>
      <p:ext uri="{BB962C8B-B14F-4D97-AF65-F5344CB8AC3E}">
        <p14:creationId xmlns:p14="http://schemas.microsoft.com/office/powerpoint/2010/main" val="324562991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2135188" y="333376"/>
            <a:ext cx="7993062" cy="6848475"/>
          </a:xfrm>
          <a:prstGeom prst="rect">
            <a:avLst/>
          </a:prstGeom>
          <a:noFill/>
          <a:ln w="9525">
            <a:noFill/>
            <a:miter lim="800000"/>
            <a:headEnd/>
            <a:tailEnd/>
          </a:ln>
          <a:effectLst/>
        </p:spPr>
        <p:txBody>
          <a:bodyPr>
            <a:spAutoFit/>
          </a:bodyPr>
          <a:lstStyle/>
          <a:p>
            <a:pPr algn="ctr" fontAlgn="base">
              <a:spcBef>
                <a:spcPct val="50000"/>
              </a:spcBef>
              <a:spcAft>
                <a:spcPct val="0"/>
              </a:spcAft>
              <a:defRPr/>
            </a:pPr>
            <a:endParaRPr lang="it-IT" sz="1400" b="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endParaRPr lang="it-IT" sz="1400" b="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r>
              <a:rPr lang="it-IT" sz="2000" b="1" i="1" dirty="0">
                <a:solidFill>
                  <a:srgbClr val="99FF99"/>
                </a:solidFill>
                <a:effectLst>
                  <a:outerShdw blurRad="38100" dist="38100" dir="2700000" algn="tl">
                    <a:srgbClr val="000000"/>
                  </a:outerShdw>
                </a:effectLst>
                <a:latin typeface="Tahoma" pitchFamily="34" charset="0"/>
              </a:rPr>
              <a:t>Casa di Cura “La Quiete”</a:t>
            </a:r>
            <a:endParaRPr lang="it-IT" sz="2000" b="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r>
              <a:rPr lang="it-IT" sz="2000" b="1" dirty="0" err="1">
                <a:solidFill>
                  <a:srgbClr val="FFFF00"/>
                </a:solidFill>
                <a:effectLst>
                  <a:outerShdw blurRad="38100" dist="38100" dir="2700000" algn="tl">
                    <a:srgbClr val="000000"/>
                  </a:outerShdw>
                </a:effectLst>
                <a:latin typeface="Tahoma" pitchFamily="34" charset="0"/>
              </a:rPr>
              <a:t>Eidemiologia</a:t>
            </a:r>
            <a:r>
              <a:rPr lang="it-IT" sz="2000" b="1" dirty="0">
                <a:solidFill>
                  <a:srgbClr val="FFFF00"/>
                </a:solidFill>
                <a:effectLst>
                  <a:outerShdw blurRad="38100" dist="38100" dir="2700000" algn="tl">
                    <a:srgbClr val="000000"/>
                  </a:outerShdw>
                </a:effectLst>
                <a:latin typeface="Tahoma" pitchFamily="34" charset="0"/>
              </a:rPr>
              <a:t>, Clinica e Direttive preventive della pandemia da </a:t>
            </a:r>
            <a:r>
              <a:rPr lang="it-IT" sz="2000" b="1" dirty="0" err="1">
                <a:solidFill>
                  <a:srgbClr val="FFFF00"/>
                </a:solidFill>
                <a:effectLst>
                  <a:outerShdw blurRad="38100" dist="38100" dir="2700000" algn="tl">
                    <a:srgbClr val="000000"/>
                  </a:outerShdw>
                </a:effectLst>
                <a:latin typeface="Tahoma" pitchFamily="34" charset="0"/>
              </a:rPr>
              <a:t>Coronarovirus</a:t>
            </a:r>
            <a:r>
              <a:rPr lang="it-IT" sz="2000" b="1" dirty="0">
                <a:solidFill>
                  <a:srgbClr val="FFFF00"/>
                </a:solidFill>
                <a:effectLst>
                  <a:outerShdw blurRad="38100" dist="38100" dir="2700000" algn="tl">
                    <a:srgbClr val="000000"/>
                  </a:outerShdw>
                </a:effectLst>
                <a:latin typeface="Tahoma" pitchFamily="34" charset="0"/>
              </a:rPr>
              <a:t> </a:t>
            </a:r>
          </a:p>
          <a:p>
            <a:pPr algn="ctr" fontAlgn="base">
              <a:spcBef>
                <a:spcPct val="50000"/>
              </a:spcBef>
              <a:spcAft>
                <a:spcPct val="0"/>
              </a:spcAft>
              <a:defRPr/>
            </a:pPr>
            <a:r>
              <a:rPr lang="it-IT" sz="2000" b="1" i="1" dirty="0">
                <a:solidFill>
                  <a:srgbClr val="99FF99"/>
                </a:solidFill>
                <a:effectLst>
                  <a:outerShdw blurRad="38100" dist="38100" dir="2700000" algn="tl">
                    <a:srgbClr val="000000"/>
                  </a:outerShdw>
                </a:effectLst>
                <a:latin typeface="Tahoma" pitchFamily="34" charset="0"/>
              </a:rPr>
              <a:t>A cura della </a:t>
            </a:r>
            <a:r>
              <a:rPr lang="it-IT" sz="2000" b="1" i="1" dirty="0" err="1">
                <a:solidFill>
                  <a:srgbClr val="99FF99"/>
                </a:solidFill>
                <a:effectLst>
                  <a:outerShdw blurRad="38100" dist="38100" dir="2700000" algn="tl">
                    <a:srgbClr val="000000"/>
                  </a:outerShdw>
                </a:effectLst>
                <a:latin typeface="Tahoma" pitchFamily="34" charset="0"/>
              </a:rPr>
              <a:t>della</a:t>
            </a:r>
            <a:r>
              <a:rPr lang="it-IT" sz="2000" b="1" i="1" dirty="0">
                <a:solidFill>
                  <a:srgbClr val="99FF99"/>
                </a:solidFill>
                <a:effectLst>
                  <a:outerShdw blurRad="38100" dist="38100" dir="2700000" algn="tl">
                    <a:srgbClr val="000000"/>
                  </a:outerShdw>
                </a:effectLst>
                <a:latin typeface="Tahoma" pitchFamily="34" charset="0"/>
              </a:rPr>
              <a:t> DS e del Comitato Scientifico</a:t>
            </a:r>
          </a:p>
          <a:p>
            <a:pPr algn="ctr" fontAlgn="base">
              <a:spcBef>
                <a:spcPct val="50000"/>
              </a:spcBef>
              <a:spcAft>
                <a:spcPct val="0"/>
              </a:spcAft>
              <a:defRPr/>
            </a:pPr>
            <a:r>
              <a:rPr lang="it-IT" sz="2000" b="1" i="1" dirty="0" smtClean="0">
                <a:solidFill>
                  <a:srgbClr val="99FF99"/>
                </a:solidFill>
                <a:effectLst>
                  <a:outerShdw blurRad="38100" dist="38100" dir="2700000" algn="tl">
                    <a:srgbClr val="000000"/>
                  </a:outerShdw>
                </a:effectLst>
                <a:latin typeface="Tahoma" pitchFamily="34" charset="0"/>
              </a:rPr>
              <a:t>Relatore : Dr. P. Perna</a:t>
            </a:r>
            <a:endParaRPr lang="it-IT" sz="2000" b="1" i="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endParaRPr lang="it-IT" sz="2000" b="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endParaRPr lang="it-IT" sz="2000" b="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endParaRPr lang="it-IT" sz="2000" b="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endParaRPr lang="it-IT" sz="2000" b="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endParaRPr lang="it-IT" sz="2000" b="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endParaRPr lang="it-IT" sz="2000" b="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endParaRPr lang="it-IT" sz="2000" b="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endParaRPr lang="it-IT" sz="2000" b="1" dirty="0">
              <a:solidFill>
                <a:srgbClr val="99FF99"/>
              </a:solidFill>
              <a:effectLst>
                <a:outerShdw blurRad="38100" dist="38100" dir="2700000" algn="tl">
                  <a:srgbClr val="000000"/>
                </a:outerShdw>
              </a:effectLst>
              <a:latin typeface="Tahoma" pitchFamily="34" charset="0"/>
            </a:endParaRPr>
          </a:p>
          <a:p>
            <a:pPr algn="ctr" fontAlgn="base">
              <a:spcBef>
                <a:spcPct val="50000"/>
              </a:spcBef>
              <a:spcAft>
                <a:spcPct val="0"/>
              </a:spcAft>
              <a:defRPr/>
            </a:pPr>
            <a:endParaRPr lang="it-IT" sz="1600" b="1" dirty="0">
              <a:solidFill>
                <a:srgbClr val="99FF99"/>
              </a:solidFill>
              <a:effectLst>
                <a:outerShdw blurRad="38100" dist="38100" dir="2700000" algn="tl">
                  <a:srgbClr val="000000"/>
                </a:outerShdw>
              </a:effectLst>
              <a:latin typeface="Tahoma" pitchFamily="34" charset="0"/>
            </a:endParaRPr>
          </a:p>
        </p:txBody>
      </p:sp>
      <p:pic>
        <p:nvPicPr>
          <p:cNvPr id="41987" name="Picture 2" descr="C:\Users\Utente\Desktop\gettyimages-1210596217-2048x204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4388" y="3268664"/>
            <a:ext cx="5256212"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879434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2400" dirty="0"/>
              <a:t>Sindromi da </a:t>
            </a:r>
            <a:r>
              <a:rPr lang="it-IT" sz="2400" dirty="0" err="1"/>
              <a:t>distress</a:t>
            </a:r>
            <a:r>
              <a:rPr lang="it-IT" sz="2400" dirty="0"/>
              <a:t> respiratorio</a:t>
            </a:r>
          </a:p>
        </p:txBody>
      </p:sp>
      <p:sp>
        <p:nvSpPr>
          <p:cNvPr id="3" name="Segnaposto contenuto 2"/>
          <p:cNvSpPr>
            <a:spLocks noGrp="1"/>
          </p:cNvSpPr>
          <p:nvPr>
            <p:ph idx="1"/>
          </p:nvPr>
        </p:nvSpPr>
        <p:spPr/>
        <p:txBody>
          <a:bodyPr/>
          <a:lstStyle/>
          <a:p>
            <a:pPr>
              <a:defRPr/>
            </a:pPr>
            <a:r>
              <a:rPr lang="it-IT" sz="1800" dirty="0">
                <a:solidFill>
                  <a:srgbClr val="FF0000"/>
                </a:solidFill>
              </a:rPr>
              <a:t>La </a:t>
            </a:r>
            <a:r>
              <a:rPr lang="it-IT" sz="1800" b="1" dirty="0">
                <a:solidFill>
                  <a:srgbClr val="FF0000"/>
                </a:solidFill>
              </a:rPr>
              <a:t>SARS </a:t>
            </a:r>
            <a:r>
              <a:rPr lang="it-IT" sz="1800" dirty="0"/>
              <a:t>(sindrome respiratoria acuta grave, </a:t>
            </a:r>
            <a:r>
              <a:rPr lang="it-IT" sz="1800" i="1" dirty="0"/>
              <a:t>Severe Acute </a:t>
            </a:r>
            <a:r>
              <a:rPr lang="it-IT" sz="1800" i="1" dirty="0" err="1"/>
              <a:t>Respiratory</a:t>
            </a:r>
            <a:r>
              <a:rPr lang="it-IT" sz="1800" i="1" dirty="0"/>
              <a:t> </a:t>
            </a:r>
            <a:r>
              <a:rPr lang="it-IT" sz="1800" i="1" dirty="0" err="1"/>
              <a:t>Syndrome</a:t>
            </a:r>
            <a:r>
              <a:rPr lang="it-IT" sz="1800" dirty="0"/>
              <a:t>) è stata descritta per la prima volta in Cina nel 2002. L’epidemia ha provocato nel biennio 2002-2003 8.098 casi accertati in 26 Paesi, con 774 decessi (letalità stimata 10%). Dal 2004 in poi non sono stati individuati altri casi.</a:t>
            </a:r>
          </a:p>
          <a:p>
            <a:pPr>
              <a:defRPr/>
            </a:pPr>
            <a:r>
              <a:rPr lang="it-IT" sz="1800" dirty="0"/>
              <a:t>Permane l’incertezza sull’epidemiologia e l’ecologia dell’infezione. Il </a:t>
            </a:r>
            <a:r>
              <a:rPr lang="it-IT" sz="1800" i="1" dirty="0" err="1">
                <a:solidFill>
                  <a:srgbClr val="7030A0"/>
                </a:solidFill>
              </a:rPr>
              <a:t>reservoir</a:t>
            </a:r>
            <a:r>
              <a:rPr lang="it-IT" sz="1800" i="1" dirty="0">
                <a:solidFill>
                  <a:srgbClr val="7030A0"/>
                </a:solidFill>
              </a:rPr>
              <a:t> </a:t>
            </a:r>
            <a:r>
              <a:rPr lang="it-IT" sz="1800" dirty="0">
                <a:solidFill>
                  <a:srgbClr val="7030A0"/>
                </a:solidFill>
              </a:rPr>
              <a:t>del virus è stato individuato nei pipistrelli, ma il passaggio all’uomo avviene attraverso un ospite intermedio, lo zibetto, considerato in Cina una prelibatezza alimentare.</a:t>
            </a:r>
          </a:p>
          <a:p>
            <a:pPr>
              <a:defRPr/>
            </a:pPr>
            <a:r>
              <a:rPr lang="it-IT" sz="1800" dirty="0" err="1"/>
              <a:t>ll</a:t>
            </a:r>
            <a:r>
              <a:rPr lang="it-IT" sz="1800" dirty="0"/>
              <a:t> meccanismo principale di morbilità e letalità della SARS è la cosiddetta sindrome da </a:t>
            </a:r>
            <a:r>
              <a:rPr lang="it-IT" sz="1800" dirty="0" err="1"/>
              <a:t>distress</a:t>
            </a:r>
            <a:r>
              <a:rPr lang="it-IT" sz="1800" dirty="0"/>
              <a:t> respiratorio acuto (ARDS) per cui, dopo l’infezione dell’epitelio delle vie respiratorie inferiori mediata dall’interazione della proteina di superficie del virus con il recettore d’ingresso ACE2 si scatena una violenta infiammazione acuta dei polmoni che porta alla formazione di uno strato di fibrina sugli alveoli polmonari impedendo così gli scambi gassosi. </a:t>
            </a:r>
            <a:r>
              <a:rPr lang="it-IT" sz="1800" dirty="0">
                <a:solidFill>
                  <a:srgbClr val="FFFF00"/>
                </a:solidFill>
              </a:rPr>
              <a:t>L’ARDS è una condizione molto grave </a:t>
            </a:r>
            <a:r>
              <a:rPr lang="it-IT" sz="1800" dirty="0"/>
              <a:t>che richiede interventi complessi quali l’ECMO (</a:t>
            </a:r>
            <a:r>
              <a:rPr lang="it-IT" sz="1800" i="1" dirty="0" err="1"/>
              <a:t>Extra-Corporeal</a:t>
            </a:r>
            <a:r>
              <a:rPr lang="it-IT" sz="1800" i="1" dirty="0"/>
              <a:t> Membrane </a:t>
            </a:r>
            <a:r>
              <a:rPr lang="it-IT" sz="1800" i="1" dirty="0" err="1"/>
              <a:t>Oxygenation</a:t>
            </a:r>
            <a:r>
              <a:rPr lang="it-IT" sz="1800" dirty="0"/>
              <a:t>). A oggi non sono stati identificati farmaci efficaci né prodotto un vaccino.</a:t>
            </a:r>
          </a:p>
          <a:p>
            <a:pPr>
              <a:defRPr/>
            </a:pPr>
            <a:endParaRPr lang="it-IT" dirty="0"/>
          </a:p>
        </p:txBody>
      </p:sp>
    </p:spTree>
    <p:extLst>
      <p:ext uri="{BB962C8B-B14F-4D97-AF65-F5344CB8AC3E}">
        <p14:creationId xmlns:p14="http://schemas.microsoft.com/office/powerpoint/2010/main" val="205120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703262"/>
          </a:xfrm>
        </p:spPr>
        <p:txBody>
          <a:bodyPr/>
          <a:lstStyle/>
          <a:p>
            <a:pPr>
              <a:defRPr/>
            </a:pPr>
            <a:r>
              <a:rPr lang="it-IT" dirty="0" smtClean="0"/>
              <a:t>MERS</a:t>
            </a:r>
            <a:endParaRPr lang="it-IT" dirty="0"/>
          </a:p>
        </p:txBody>
      </p:sp>
      <p:sp>
        <p:nvSpPr>
          <p:cNvPr id="3" name="Segnaposto contenuto 2"/>
          <p:cNvSpPr>
            <a:spLocks noGrp="1"/>
          </p:cNvSpPr>
          <p:nvPr>
            <p:ph idx="1"/>
          </p:nvPr>
        </p:nvSpPr>
        <p:spPr>
          <a:xfrm>
            <a:off x="1981200" y="1052514"/>
            <a:ext cx="8229600" cy="5805487"/>
          </a:xfrm>
        </p:spPr>
        <p:txBody>
          <a:bodyPr/>
          <a:lstStyle/>
          <a:p>
            <a:pPr>
              <a:defRPr/>
            </a:pPr>
            <a:r>
              <a:rPr lang="it-IT" sz="1600" dirty="0">
                <a:solidFill>
                  <a:srgbClr val="C00000"/>
                </a:solidFill>
              </a:rPr>
              <a:t>La </a:t>
            </a:r>
            <a:r>
              <a:rPr lang="it-IT" sz="1600" b="1" dirty="0">
                <a:solidFill>
                  <a:srgbClr val="C00000"/>
                </a:solidFill>
              </a:rPr>
              <a:t>MERS </a:t>
            </a:r>
            <a:r>
              <a:rPr lang="it-IT" sz="1600" dirty="0"/>
              <a:t>(sindrome respiratoria mediorientale, </a:t>
            </a:r>
            <a:r>
              <a:rPr lang="it-IT" sz="1600" i="1" dirty="0"/>
              <a:t>Middle East </a:t>
            </a:r>
            <a:r>
              <a:rPr lang="it-IT" sz="1600" i="1" dirty="0" err="1"/>
              <a:t>Respiratory</a:t>
            </a:r>
            <a:r>
              <a:rPr lang="it-IT" sz="1600" i="1" dirty="0"/>
              <a:t> </a:t>
            </a:r>
            <a:r>
              <a:rPr lang="it-IT" sz="1600" i="1" dirty="0" err="1"/>
              <a:t>Syndrome</a:t>
            </a:r>
            <a:r>
              <a:rPr lang="it-IT" sz="1600" dirty="0"/>
              <a:t>) è originata nel 2012 in Arabia Saudita per poi diffondersi ad altri Paesi del Medio Oriente, dove ha registrato il massimo numero di casi, e nel mondo (27 Paesi all’apice dell’epidemia), Europa compresa. A differenza della SARS, la MERS non è mai scomparsa e l’infezione continua a trasmettersi all’uomo dai camelidi mentre la trasmissione uomo-uomo ha colpito soprattutto gli operatori sanitari che hanno curato i pazienti. Anche a gennaio 2020 sono stati segnalati casi sporadici negli Emirati Arabi Uniti.</a:t>
            </a:r>
          </a:p>
          <a:p>
            <a:pPr>
              <a:defRPr/>
            </a:pPr>
            <a:r>
              <a:rPr lang="it-IT" sz="1600" dirty="0"/>
              <a:t>Il numero totale cumulativo di casi è 2.499 accertati, con 861 decessi (letalità stimata 34%).</a:t>
            </a:r>
          </a:p>
          <a:p>
            <a:pPr>
              <a:defRPr/>
            </a:pPr>
            <a:r>
              <a:rPr lang="it-IT" sz="1600" dirty="0"/>
              <a:t>La più accreditata </a:t>
            </a:r>
            <a:r>
              <a:rPr lang="it-IT" sz="1600" dirty="0">
                <a:solidFill>
                  <a:srgbClr val="C00000"/>
                </a:solidFill>
              </a:rPr>
              <a:t>ipotesi identifica nel pipistrello il serbatoio naturale e nei dromedari l’ospite intermedio,</a:t>
            </a:r>
            <a:r>
              <a:rPr lang="it-IT" sz="1600" dirty="0"/>
              <a:t> anche se non sono state definite le esatte modalità del salto di specie con la trasmissione all’uomo.</a:t>
            </a:r>
          </a:p>
          <a:p>
            <a:pPr>
              <a:defRPr/>
            </a:pPr>
            <a:r>
              <a:rPr lang="it-IT" sz="1600" dirty="0"/>
              <a:t>I pazienti con MERS presentano, oltre a disturbi respiratori gravi, importanti complicazioni intestinali e talora un danno renale acuto. Questo diverso spettro clinico è stato correlato a un diverso recettore d’ingresso virale, la molecola CD26 (</a:t>
            </a:r>
            <a:r>
              <a:rPr lang="it-IT" sz="1600" dirty="0" err="1"/>
              <a:t>dipeptidil-peptidasi</a:t>
            </a:r>
            <a:r>
              <a:rPr lang="it-IT" sz="1600" dirty="0"/>
              <a:t> 4, DPP4) espressa non solo dall’epitelio delle basse vie respiratorie, ma anche da quelle dell’apparato intestinale e renale.</a:t>
            </a:r>
          </a:p>
          <a:p>
            <a:pPr>
              <a:defRPr/>
            </a:pPr>
            <a:r>
              <a:rPr lang="it-IT" sz="1600" dirty="0"/>
              <a:t>Anche per la MERS, né farmaci specifici né vaccini sono stati sviluppati per cui ci si limita a misure di contenimento e prevenzione della trasmissione secondaria. </a:t>
            </a:r>
          </a:p>
          <a:p>
            <a:pPr>
              <a:defRPr/>
            </a:pPr>
            <a:endParaRPr lang="it-IT" dirty="0"/>
          </a:p>
        </p:txBody>
      </p:sp>
    </p:spTree>
    <p:extLst>
      <p:ext uri="{BB962C8B-B14F-4D97-AF65-F5344CB8AC3E}">
        <p14:creationId xmlns:p14="http://schemas.microsoft.com/office/powerpoint/2010/main" val="4055355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919162"/>
          </a:xfrm>
        </p:spPr>
        <p:txBody>
          <a:bodyPr/>
          <a:lstStyle/>
          <a:p>
            <a:pPr>
              <a:defRPr/>
            </a:pPr>
            <a:r>
              <a:rPr lang="it-IT" dirty="0" smtClean="0"/>
              <a:t>Sars-Cov-2</a:t>
            </a:r>
            <a:endParaRPr lang="it-IT" dirty="0"/>
          </a:p>
        </p:txBody>
      </p:sp>
      <p:sp>
        <p:nvSpPr>
          <p:cNvPr id="3" name="Segnaposto contenuto 2"/>
          <p:cNvSpPr>
            <a:spLocks noGrp="1"/>
          </p:cNvSpPr>
          <p:nvPr>
            <p:ph idx="1"/>
          </p:nvPr>
        </p:nvSpPr>
        <p:spPr/>
        <p:txBody>
          <a:bodyPr/>
          <a:lstStyle/>
          <a:p>
            <a:pPr>
              <a:defRPr/>
            </a:pPr>
            <a:r>
              <a:rPr lang="it-IT" sz="1800" dirty="0"/>
              <a:t>Il coronavirus SARS-CoV-2 e’ stato </a:t>
            </a:r>
            <a:r>
              <a:rPr lang="it-IT" sz="1800" dirty="0" err="1"/>
              <a:t>sequenziato</a:t>
            </a:r>
            <a:r>
              <a:rPr lang="it-IT" sz="1800" dirty="0"/>
              <a:t> a metà gennaio dai ricercatori cinesi e successivamente in altri laboratori nel mondo. In Italia al primo isolamento da parte dell’Istituto Nazionale per le Malattie Infettive Lazzaro </a:t>
            </a:r>
            <a:r>
              <a:rPr lang="it-IT" sz="1800" dirty="0" err="1"/>
              <a:t>Spallanzani</a:t>
            </a:r>
            <a:r>
              <a:rPr lang="it-IT" sz="1800" dirty="0"/>
              <a:t> ha fatto seguito l’isolamento da parte di altri laboratori di riferimento.</a:t>
            </a:r>
          </a:p>
          <a:p>
            <a:pPr>
              <a:defRPr/>
            </a:pPr>
            <a:r>
              <a:rPr lang="it-IT" sz="1800" dirty="0">
                <a:solidFill>
                  <a:srgbClr val="C00000"/>
                </a:solidFill>
              </a:rPr>
              <a:t>I risultati mostrano che il SARS-CoV-2 condivide per il 79,5% la sequenza genica del coronavirus della SARS e per il 96,2% quella di un coronavirus dei pipistrelli. </a:t>
            </a:r>
          </a:p>
          <a:p>
            <a:pPr>
              <a:defRPr/>
            </a:pPr>
            <a:r>
              <a:rPr lang="it-IT" sz="1800" dirty="0"/>
              <a:t>Non e stata ancora individuata con certezza la specie animale di origine (</a:t>
            </a:r>
            <a:r>
              <a:rPr lang="it-IT" sz="1800" i="1" dirty="0" err="1"/>
              <a:t>reservoir</a:t>
            </a:r>
            <a:r>
              <a:rPr lang="it-IT" sz="1800" dirty="0"/>
              <a:t>), anche se si suppone si tratti dei pipistrelli della specie </a:t>
            </a:r>
            <a:r>
              <a:rPr lang="it-IT" sz="1800" i="1" dirty="0" err="1"/>
              <a:t>Rhinolophus</a:t>
            </a:r>
            <a:r>
              <a:rPr lang="it-IT" sz="1800" i="1" dirty="0"/>
              <a:t> </a:t>
            </a:r>
            <a:r>
              <a:rPr lang="it-IT" sz="1800" i="1" dirty="0" err="1"/>
              <a:t>affinis</a:t>
            </a:r>
            <a:r>
              <a:rPr lang="it-IT" sz="1800" dirty="0"/>
              <a:t>, con trasmissione diretta all’uomo o con eventuali altri ospiti intermedi (al momento non identificati). Ci sono diverse ipotesi, ma ancora nessuna certezza, e fra gli animali candidati come specie intermedia sono stati </a:t>
            </a:r>
            <a:r>
              <a:rPr lang="it-IT" sz="1800" dirty="0">
                <a:solidFill>
                  <a:srgbClr val="FFFF00"/>
                </a:solidFill>
              </a:rPr>
              <a:t>proposti i pangolini</a:t>
            </a:r>
            <a:r>
              <a:rPr lang="it-IT" sz="1800" b="1" dirty="0">
                <a:solidFill>
                  <a:srgbClr val="FFFF00"/>
                </a:solidFill>
              </a:rPr>
              <a:t> </a:t>
            </a:r>
            <a:r>
              <a:rPr lang="it-IT" sz="1800" dirty="0">
                <a:solidFill>
                  <a:srgbClr val="FFFF00"/>
                </a:solidFill>
              </a:rPr>
              <a:t>e altri animali come alcune specie di tartarughe</a:t>
            </a:r>
            <a:r>
              <a:rPr lang="it-IT" sz="1800" b="1" dirty="0">
                <a:solidFill>
                  <a:srgbClr val="FFFF00"/>
                </a:solidFill>
              </a:rPr>
              <a:t> </a:t>
            </a:r>
            <a:r>
              <a:rPr lang="it-IT" sz="1800" dirty="0"/>
              <a:t>che condividono la caratteristica di essere venduti vivi in maniera peraltro illegale, e quindi difficilmente tracciabile, nei mercati cinesi. </a:t>
            </a:r>
          </a:p>
          <a:p>
            <a:pPr>
              <a:defRPr/>
            </a:pPr>
            <a:endParaRPr lang="it-IT" dirty="0"/>
          </a:p>
        </p:txBody>
      </p:sp>
    </p:spTree>
    <p:extLst>
      <p:ext uri="{BB962C8B-B14F-4D97-AF65-F5344CB8AC3E}">
        <p14:creationId xmlns:p14="http://schemas.microsoft.com/office/powerpoint/2010/main" val="713096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 Modalità di trasmissione</a:t>
            </a:r>
            <a:endParaRPr lang="it-IT" dirty="0"/>
          </a:p>
        </p:txBody>
      </p:sp>
      <p:sp>
        <p:nvSpPr>
          <p:cNvPr id="3" name="Segnaposto contenuto 2"/>
          <p:cNvSpPr>
            <a:spLocks noGrp="1"/>
          </p:cNvSpPr>
          <p:nvPr>
            <p:ph idx="1"/>
          </p:nvPr>
        </p:nvSpPr>
        <p:spPr>
          <a:xfrm>
            <a:off x="1981200" y="1600200"/>
            <a:ext cx="8229600" cy="5257800"/>
          </a:xfrm>
        </p:spPr>
        <p:txBody>
          <a:bodyPr/>
          <a:lstStyle/>
          <a:p>
            <a:pPr>
              <a:defRPr/>
            </a:pPr>
            <a:r>
              <a:rPr lang="en-US" sz="2400" dirty="0"/>
              <a:t> </a:t>
            </a:r>
            <a:r>
              <a:rPr lang="it-IT" sz="2400" dirty="0">
                <a:solidFill>
                  <a:srgbClr val="FFFF00"/>
                </a:solidFill>
              </a:rPr>
              <a:t>per via aerea</a:t>
            </a:r>
            <a:r>
              <a:rPr lang="it-IT" sz="2400" dirty="0"/>
              <a:t>, attraverso la saliva e l’aerosol delle secrezioni delle vie aeree superiori veicolati da tosse e/o starnuti;</a:t>
            </a:r>
          </a:p>
          <a:p>
            <a:pPr>
              <a:defRPr/>
            </a:pPr>
            <a:r>
              <a:rPr lang="en-US" sz="2400" dirty="0"/>
              <a:t> </a:t>
            </a:r>
            <a:r>
              <a:rPr lang="it-IT" sz="2400" dirty="0">
                <a:solidFill>
                  <a:srgbClr val="FFFF00"/>
                </a:solidFill>
              </a:rPr>
              <a:t>per contatto diretto ravvicinato</a:t>
            </a:r>
            <a:r>
              <a:rPr lang="it-IT" sz="2400" dirty="0"/>
              <a:t>, con la stretta di mano e toccando con le mani contaminate le mucose di bocca, naso e occhi;</a:t>
            </a:r>
          </a:p>
          <a:p>
            <a:pPr>
              <a:defRPr/>
            </a:pPr>
            <a:r>
              <a:rPr lang="en-US" sz="2400" dirty="0"/>
              <a:t> </a:t>
            </a:r>
            <a:r>
              <a:rPr lang="it-IT" sz="2400" dirty="0">
                <a:solidFill>
                  <a:srgbClr val="FFFF00"/>
                </a:solidFill>
              </a:rPr>
              <a:t>per via oro-fecale</a:t>
            </a:r>
            <a:r>
              <a:rPr lang="it-IT" sz="2400" dirty="0"/>
              <a:t>.</a:t>
            </a:r>
          </a:p>
          <a:p>
            <a:pPr>
              <a:defRPr/>
            </a:pPr>
            <a:r>
              <a:rPr lang="it-IT" sz="2400" dirty="0"/>
              <a:t>Si ricorda che </a:t>
            </a:r>
            <a:r>
              <a:rPr lang="it-IT" sz="2400" dirty="0">
                <a:solidFill>
                  <a:srgbClr val="FF0000"/>
                </a:solidFill>
              </a:rPr>
              <a:t>secondo i </a:t>
            </a:r>
            <a:r>
              <a:rPr lang="it-IT" sz="2400" dirty="0" err="1">
                <a:solidFill>
                  <a:srgbClr val="FF0000"/>
                </a:solidFill>
              </a:rPr>
              <a:t>CDC</a:t>
            </a:r>
            <a:r>
              <a:rPr lang="it-IT" sz="2400" b="1" dirty="0">
                <a:solidFill>
                  <a:srgbClr val="FF0000"/>
                </a:solidFill>
              </a:rPr>
              <a:t> </a:t>
            </a:r>
            <a:r>
              <a:rPr lang="it-IT" sz="2400" dirty="0">
                <a:solidFill>
                  <a:srgbClr val="FF0000"/>
                </a:solidFill>
              </a:rPr>
              <a:t>la “stretta prossimità” fra contatti e da intendersi indicativamente come una distanza entro i 2 metri.</a:t>
            </a:r>
          </a:p>
          <a:p>
            <a:pPr>
              <a:defRPr/>
            </a:pPr>
            <a:r>
              <a:rPr lang="it-IT" sz="2400" dirty="0"/>
              <a:t>L’ingresso dell’aerosol può avvenire oltre che attraverso le vie aeree </a:t>
            </a:r>
            <a:r>
              <a:rPr lang="it-IT" sz="2400" dirty="0">
                <a:solidFill>
                  <a:srgbClr val="FF0000"/>
                </a:solidFill>
              </a:rPr>
              <a:t>anche attraverso le mucose congiuntivali e orali. </a:t>
            </a:r>
          </a:p>
          <a:p>
            <a:pPr>
              <a:defRPr/>
            </a:pPr>
            <a:endParaRPr lang="it-IT" dirty="0"/>
          </a:p>
        </p:txBody>
      </p:sp>
    </p:spTree>
    <p:extLst>
      <p:ext uri="{BB962C8B-B14F-4D97-AF65-F5344CB8AC3E}">
        <p14:creationId xmlns:p14="http://schemas.microsoft.com/office/powerpoint/2010/main" val="1467142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Trasmissione(2)</a:t>
            </a:r>
            <a:endParaRPr lang="it-IT" dirty="0"/>
          </a:p>
        </p:txBody>
      </p:sp>
      <p:sp>
        <p:nvSpPr>
          <p:cNvPr id="3" name="Segnaposto contenuto 2"/>
          <p:cNvSpPr>
            <a:spLocks noGrp="1"/>
          </p:cNvSpPr>
          <p:nvPr>
            <p:ph idx="1"/>
          </p:nvPr>
        </p:nvSpPr>
        <p:spPr/>
        <p:txBody>
          <a:bodyPr/>
          <a:lstStyle/>
          <a:p>
            <a:pPr algn="just">
              <a:defRPr/>
            </a:pPr>
            <a:r>
              <a:rPr lang="it-IT" sz="1800" dirty="0"/>
              <a:t>Il Situation Report n. 12 del 1° febbraio 2020,</a:t>
            </a:r>
            <a:r>
              <a:rPr lang="it-IT" sz="1800" b="1" dirty="0"/>
              <a:t> </a:t>
            </a:r>
            <a:r>
              <a:rPr lang="it-IT" sz="1800" dirty="0"/>
              <a:t>l’OMS ha ribadito che il meccanismo principale di </a:t>
            </a:r>
            <a:r>
              <a:rPr lang="it-IT" sz="1800" dirty="0">
                <a:solidFill>
                  <a:srgbClr val="FF0000"/>
                </a:solidFill>
              </a:rPr>
              <a:t>trasmissione</a:t>
            </a:r>
            <a:r>
              <a:rPr lang="it-IT" sz="1800" dirty="0"/>
              <a:t> del SARS-CoV-2 e’ il contatto con i casi sintomatici (persone che </a:t>
            </a:r>
            <a:r>
              <a:rPr lang="it-IT" sz="1800" dirty="0">
                <a:solidFill>
                  <a:srgbClr val="FF0000"/>
                </a:solidFill>
              </a:rPr>
              <a:t>hanno contratto l’infezione e hanno </a:t>
            </a:r>
            <a:r>
              <a:rPr lang="it-IT" sz="1800" dirty="0" err="1">
                <a:solidFill>
                  <a:srgbClr val="FF0000"/>
                </a:solidFill>
              </a:rPr>
              <a:t>gia</a:t>
            </a:r>
            <a:r>
              <a:rPr lang="it-IT" sz="1800" dirty="0">
                <a:solidFill>
                  <a:srgbClr val="FF0000"/>
                </a:solidFill>
              </a:rPr>
              <a:t> manifestato i sintomi della malattia), </a:t>
            </a:r>
            <a:r>
              <a:rPr lang="it-IT" sz="1800" dirty="0"/>
              <a:t>ma ha riconosciuto la </a:t>
            </a:r>
            <a:r>
              <a:rPr lang="it-IT" sz="1800" dirty="0" err="1"/>
              <a:t>possibilita’</a:t>
            </a:r>
            <a:r>
              <a:rPr lang="it-IT" sz="1800" dirty="0"/>
              <a:t>, </a:t>
            </a:r>
            <a:r>
              <a:rPr lang="it-IT" sz="1800" dirty="0" err="1"/>
              <a:t>piu’</a:t>
            </a:r>
            <a:r>
              <a:rPr lang="it-IT" sz="1800" dirty="0"/>
              <a:t> (“</a:t>
            </a:r>
            <a:r>
              <a:rPr lang="it-IT" sz="1800" i="1" dirty="0" err="1"/>
              <a:t>not</a:t>
            </a:r>
            <a:r>
              <a:rPr lang="it-IT" sz="1800" i="1" dirty="0"/>
              <a:t> a major</a:t>
            </a:r>
            <a:r>
              <a:rPr lang="it-IT" sz="1800" dirty="0"/>
              <a:t> </a:t>
            </a:r>
            <a:r>
              <a:rPr lang="it-IT" sz="1800" i="1" dirty="0"/>
              <a:t>driver </a:t>
            </a:r>
            <a:r>
              <a:rPr lang="it-IT" sz="1800" i="1" dirty="0" err="1"/>
              <a:t>of</a:t>
            </a:r>
            <a:r>
              <a:rPr lang="it-IT" sz="1800" i="1" dirty="0"/>
              <a:t> </a:t>
            </a:r>
            <a:r>
              <a:rPr lang="it-IT" sz="1800" i="1" dirty="0" err="1"/>
              <a:t>transmission</a:t>
            </a:r>
            <a:r>
              <a:rPr lang="it-IT" sz="1800" dirty="0"/>
              <a:t>”), di</a:t>
            </a:r>
            <a:r>
              <a:rPr lang="it-IT" sz="1800" dirty="0">
                <a:solidFill>
                  <a:srgbClr val="FF0000"/>
                </a:solidFill>
              </a:rPr>
              <a:t> una trasmissione da persone con infezione non ancora sintomatiche</a:t>
            </a:r>
            <a:r>
              <a:rPr lang="it-IT" sz="1800" dirty="0"/>
              <a:t>, in analogia con quanto </a:t>
            </a:r>
            <a:r>
              <a:rPr lang="it-IT" sz="1800" dirty="0" err="1"/>
              <a:t>gia’</a:t>
            </a:r>
            <a:r>
              <a:rPr lang="it-IT" sz="1800" dirty="0"/>
              <a:t> noto per altri coronavirus come il </a:t>
            </a:r>
            <a:r>
              <a:rPr lang="it-IT" sz="1800" dirty="0" err="1"/>
              <a:t>MERS-CoV</a:t>
            </a:r>
            <a:r>
              <a:rPr lang="it-IT" sz="1800" dirty="0"/>
              <a:t>.</a:t>
            </a:r>
          </a:p>
          <a:p>
            <a:pPr algn="just">
              <a:defRPr/>
            </a:pPr>
            <a:r>
              <a:rPr lang="it-IT" sz="1800" dirty="0"/>
              <a:t>Inoltre già dalle prime segnalazioni di infezione e’ emersa la </a:t>
            </a:r>
            <a:r>
              <a:rPr lang="it-IT" sz="1800" dirty="0" err="1"/>
              <a:t>possibilita’</a:t>
            </a:r>
            <a:r>
              <a:rPr lang="it-IT" sz="1800" dirty="0"/>
              <a:t> di una forma asintomatica in età pediatrica.</a:t>
            </a:r>
          </a:p>
          <a:p>
            <a:pPr algn="just">
              <a:defRPr/>
            </a:pPr>
            <a:r>
              <a:rPr lang="it-IT" sz="1800" dirty="0"/>
              <a:t>Una ricerca effettuata in pazienti ricoverati in un ospedale cinese con COVID-19 ha rilevato la presenza di SARS-CoV-2 anche in campioni ematici e in tamponi  rettali. </a:t>
            </a:r>
            <a:r>
              <a:rPr lang="it-IT" sz="1800" dirty="0">
                <a:solidFill>
                  <a:srgbClr val="FFFF00"/>
                </a:solidFill>
              </a:rPr>
              <a:t>In una fase tardiva dell’infezione, la </a:t>
            </a:r>
            <a:r>
              <a:rPr lang="it-IT" sz="1800" dirty="0" err="1">
                <a:solidFill>
                  <a:srgbClr val="FFFF00"/>
                </a:solidFill>
              </a:rPr>
              <a:t>positivita’</a:t>
            </a:r>
            <a:r>
              <a:rPr lang="it-IT" sz="1800" dirty="0">
                <a:solidFill>
                  <a:srgbClr val="FFFF00"/>
                </a:solidFill>
              </a:rPr>
              <a:t> e’ anzi risultata </a:t>
            </a:r>
            <a:r>
              <a:rPr lang="it-IT" sz="1800" dirty="0" err="1">
                <a:solidFill>
                  <a:srgbClr val="FFFF00"/>
                </a:solidFill>
              </a:rPr>
              <a:t>piu</a:t>
            </a:r>
            <a:r>
              <a:rPr lang="it-IT" sz="1800" dirty="0">
                <a:solidFill>
                  <a:srgbClr val="FFFF00"/>
                </a:solidFill>
              </a:rPr>
              <a:t> frequente nei campioni rettali che in quelli orali, suggerendo la possibilità di una trasmissione per via oro-fecale.</a:t>
            </a:r>
          </a:p>
          <a:p>
            <a:pPr algn="just">
              <a:defRPr/>
            </a:pPr>
            <a:r>
              <a:rPr lang="it-IT" sz="1800" dirty="0"/>
              <a:t>In 66 pazienti convalescenti i tamponi rettali </a:t>
            </a:r>
            <a:r>
              <a:rPr lang="it-IT" sz="1800" dirty="0">
                <a:solidFill>
                  <a:srgbClr val="FFFF00"/>
                </a:solidFill>
              </a:rPr>
              <a:t>sono risultati positivi all’RNA virale per altri 2 giorni dopo la </a:t>
            </a:r>
            <a:r>
              <a:rPr lang="it-IT" sz="1800" dirty="0" err="1">
                <a:solidFill>
                  <a:srgbClr val="FFFF00"/>
                </a:solidFill>
              </a:rPr>
              <a:t>negativizzazione</a:t>
            </a:r>
            <a:r>
              <a:rPr lang="it-IT" sz="1800" dirty="0">
                <a:solidFill>
                  <a:srgbClr val="FFFF00"/>
                </a:solidFill>
              </a:rPr>
              <a:t> dei tamponi faringei. </a:t>
            </a:r>
            <a:r>
              <a:rPr lang="it-IT" sz="1800" b="1" dirty="0">
                <a:solidFill>
                  <a:srgbClr val="FFFF00"/>
                </a:solidFill>
              </a:rPr>
              <a:t> </a:t>
            </a:r>
            <a:endParaRPr lang="it-IT" sz="1800" dirty="0">
              <a:solidFill>
                <a:srgbClr val="FFFF00"/>
              </a:solidFill>
            </a:endParaRPr>
          </a:p>
          <a:p>
            <a:pPr>
              <a:defRPr/>
            </a:pPr>
            <a:endParaRPr lang="it-IT" sz="1400" dirty="0"/>
          </a:p>
        </p:txBody>
      </p:sp>
    </p:spTree>
    <p:extLst>
      <p:ext uri="{BB962C8B-B14F-4D97-AF65-F5344CB8AC3E}">
        <p14:creationId xmlns:p14="http://schemas.microsoft.com/office/powerpoint/2010/main" val="168908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Trasmissione ambientale</a:t>
            </a:r>
            <a:endParaRPr lang="it-IT" dirty="0"/>
          </a:p>
        </p:txBody>
      </p:sp>
      <p:sp>
        <p:nvSpPr>
          <p:cNvPr id="3" name="Segnaposto contenuto 2"/>
          <p:cNvSpPr>
            <a:spLocks noGrp="1"/>
          </p:cNvSpPr>
          <p:nvPr>
            <p:ph idx="1"/>
          </p:nvPr>
        </p:nvSpPr>
        <p:spPr>
          <a:xfrm>
            <a:off x="1981200" y="1600200"/>
            <a:ext cx="8229600" cy="5068888"/>
          </a:xfrm>
        </p:spPr>
        <p:txBody>
          <a:bodyPr/>
          <a:lstStyle/>
          <a:p>
            <a:pPr algn="just">
              <a:defRPr/>
            </a:pPr>
            <a:r>
              <a:rPr lang="it-IT" sz="1600" dirty="0"/>
              <a:t>L’analisi di 22 studi mostra la persistenza su superfici inerti, come metallo, vetro o plastica per un massimo di </a:t>
            </a:r>
            <a:r>
              <a:rPr lang="it-IT" sz="1600" dirty="0">
                <a:solidFill>
                  <a:srgbClr val="FFFF00"/>
                </a:solidFill>
              </a:rPr>
              <a:t>9 giorni </a:t>
            </a:r>
            <a:r>
              <a:rPr lang="it-IT" sz="1600" dirty="0"/>
              <a:t>e la facilita di inattivazione nell’arco di pochi minuti con procedure di disinfezione delle superfici con etanolo (62-71%), perossido di idrogeno (0,5%) o ipoclorito di sodio (0,1%). Risultano meno efficaci il cloruro di </a:t>
            </a:r>
            <a:r>
              <a:rPr lang="it-IT" sz="1600" dirty="0" err="1"/>
              <a:t>benzalconio</a:t>
            </a:r>
            <a:r>
              <a:rPr lang="it-IT" sz="1600" dirty="0"/>
              <a:t> (0,05-0,2%) e la </a:t>
            </a:r>
            <a:r>
              <a:rPr lang="it-IT" sz="1600" dirty="0" err="1"/>
              <a:t>clorexidina</a:t>
            </a:r>
            <a:r>
              <a:rPr lang="it-IT" sz="1600" dirty="0"/>
              <a:t> </a:t>
            </a:r>
            <a:r>
              <a:rPr lang="it-IT" sz="1600" dirty="0" err="1"/>
              <a:t>digluconato</a:t>
            </a:r>
            <a:r>
              <a:rPr lang="it-IT" sz="1600" dirty="0"/>
              <a:t> (0,02%).</a:t>
            </a:r>
          </a:p>
          <a:p>
            <a:pPr algn="just">
              <a:defRPr/>
            </a:pPr>
            <a:r>
              <a:rPr lang="it-IT" sz="1600" dirty="0"/>
              <a:t>E’ utile ricordare che la persistenza del virus sulle superfici, anche se va ovviamente evitata con pulizia e disinfezione accurate, è condizione necessaria ma non sufficiente per il contagio, che dipende da </a:t>
            </a:r>
            <a:r>
              <a:rPr lang="it-IT" sz="1600" dirty="0">
                <a:solidFill>
                  <a:srgbClr val="FFFF00"/>
                </a:solidFill>
              </a:rPr>
              <a:t>carica infettante </a:t>
            </a:r>
            <a:r>
              <a:rPr lang="it-IT" sz="1600" dirty="0"/>
              <a:t>e condizioni ambientali in cui il virus rimane più o meno vitale (per esempio secrezioni umide dove la </a:t>
            </a:r>
            <a:r>
              <a:rPr lang="it-IT" sz="1600" dirty="0" err="1"/>
              <a:t>vitalita’</a:t>
            </a:r>
            <a:r>
              <a:rPr lang="it-IT" sz="1600" dirty="0"/>
              <a:t> e’ maggiore rispetto alle superfici inerti senza presenza di sostanze organiche e altre contaminazioni).</a:t>
            </a:r>
          </a:p>
          <a:p>
            <a:pPr algn="just">
              <a:defRPr/>
            </a:pPr>
            <a:r>
              <a:rPr lang="it-IT" sz="1600" dirty="0"/>
              <a:t>La pulizia negli ospedali e fondamentale per prevenire casi di origine nosocomiale perché  i coronavirus sono stati implicati in focolai di origine ospedaliera.</a:t>
            </a:r>
            <a:r>
              <a:rPr lang="it-IT" sz="1600" b="1" dirty="0"/>
              <a:t> </a:t>
            </a:r>
            <a:r>
              <a:rPr lang="it-IT" sz="1600" dirty="0"/>
              <a:t>E’ quindi indispensabile che siano correttamente informati e formati, oltre agli operatori sanitari, anche tutti gli operatori addetti alla pulizia e sanificazione degli ambienti e delle suppellettili.</a:t>
            </a:r>
          </a:p>
          <a:p>
            <a:pPr>
              <a:defRPr/>
            </a:pPr>
            <a:r>
              <a:rPr lang="it-IT" sz="1600" b="1" dirty="0">
                <a:solidFill>
                  <a:srgbClr val="FF0000"/>
                </a:solidFill>
              </a:rPr>
              <a:t>Periodo di incubazione: </a:t>
            </a:r>
            <a:r>
              <a:rPr lang="it-IT" sz="1600" dirty="0"/>
              <a:t>Il periodo di incubazione e stimato </a:t>
            </a:r>
            <a:r>
              <a:rPr lang="it-IT" sz="1600" dirty="0">
                <a:solidFill>
                  <a:srgbClr val="FF0000"/>
                </a:solidFill>
              </a:rPr>
              <a:t>fra i 2 e i 14 giorni</a:t>
            </a:r>
            <a:r>
              <a:rPr lang="it-IT" sz="1600" dirty="0"/>
              <a:t>, con una </a:t>
            </a:r>
            <a:r>
              <a:rPr lang="it-IT" sz="1600" dirty="0">
                <a:solidFill>
                  <a:srgbClr val="C00000"/>
                </a:solidFill>
              </a:rPr>
              <a:t>media di 5 giorni. </a:t>
            </a:r>
            <a:r>
              <a:rPr lang="it-IT" sz="1600" dirty="0"/>
              <a:t>Non e’ chiaro quando inizia la </a:t>
            </a:r>
            <a:r>
              <a:rPr lang="it-IT" sz="1600" dirty="0" err="1"/>
              <a:t>trasmissibilita’</a:t>
            </a:r>
            <a:r>
              <a:rPr lang="it-IT" sz="1600" dirty="0"/>
              <a:t>, anche se e’ probabile , che la maggior parte dei casi secondari provenga da individui </a:t>
            </a:r>
            <a:r>
              <a:rPr lang="it-IT" sz="1600" dirty="0" err="1"/>
              <a:t>gia’</a:t>
            </a:r>
            <a:r>
              <a:rPr lang="it-IT" sz="1600" dirty="0"/>
              <a:t> sintomatici.</a:t>
            </a:r>
          </a:p>
          <a:p>
            <a:pPr algn="just">
              <a:defRPr/>
            </a:pPr>
            <a:endParaRPr lang="it-IT" sz="1600" dirty="0"/>
          </a:p>
          <a:p>
            <a:pPr>
              <a:defRPr/>
            </a:pPr>
            <a:endParaRPr lang="it-IT" sz="1400" dirty="0"/>
          </a:p>
        </p:txBody>
      </p:sp>
    </p:spTree>
    <p:extLst>
      <p:ext uri="{BB962C8B-B14F-4D97-AF65-F5344CB8AC3E}">
        <p14:creationId xmlns:p14="http://schemas.microsoft.com/office/powerpoint/2010/main" val="1587543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200" dirty="0"/>
              <a:t>Trasmissione in ambito assistenziale</a:t>
            </a:r>
          </a:p>
        </p:txBody>
      </p:sp>
      <p:sp>
        <p:nvSpPr>
          <p:cNvPr id="3" name="Segnaposto contenuto 2"/>
          <p:cNvSpPr>
            <a:spLocks noGrp="1"/>
          </p:cNvSpPr>
          <p:nvPr>
            <p:ph idx="1"/>
          </p:nvPr>
        </p:nvSpPr>
        <p:spPr>
          <a:xfrm>
            <a:off x="1981200" y="1600200"/>
            <a:ext cx="8229600" cy="4997450"/>
          </a:xfrm>
        </p:spPr>
        <p:txBody>
          <a:bodyPr/>
          <a:lstStyle/>
          <a:p>
            <a:pPr algn="just">
              <a:defRPr/>
            </a:pPr>
            <a:r>
              <a:rPr lang="it-IT" sz="2000" dirty="0"/>
              <a:t>La probabilità di trasmissione associata all’assistenza sanitaria in seguito alla gestione di un caso confermato è considerata bassa, a condizione che vengano messe in atto tutte le misure di </a:t>
            </a:r>
            <a:r>
              <a:rPr lang="it-IT" sz="2000" dirty="0" err="1"/>
              <a:t>pre</a:t>
            </a:r>
            <a:r>
              <a:rPr lang="it-IT" sz="2000" dirty="0"/>
              <a:t> </a:t>
            </a:r>
            <a:r>
              <a:rPr lang="it-IT" sz="2000" dirty="0" err="1"/>
              <a:t>-venzione</a:t>
            </a:r>
            <a:r>
              <a:rPr lang="it-IT" sz="2000" dirty="0"/>
              <a:t> per il personale, i pazienti e i visitatori. Il rischio di infezione per il personale sanitario coinvolto in procedure che generano aerosol senza adeguati dispositivi di protezione individuale (DPI) è considerato elevato, come dimostrano i casi accertati di operatori sanitari in Italia.</a:t>
            </a:r>
          </a:p>
          <a:p>
            <a:pPr algn="just">
              <a:defRPr/>
            </a:pPr>
            <a:r>
              <a:rPr lang="it-IT" sz="2000" dirty="0"/>
              <a:t>L’approccio  comprende sorveglianza attiva a livello laboratoristico, isolamento precoce per le infezioni trasmissibili per via aerea, test molecolari rapidi, forum di discussione per il personale, discussioni individuali sul controllo delle infezioni, addestramento all’uso delle protezioni personali e per le procedure a rischio, controllo della </a:t>
            </a:r>
            <a:r>
              <a:rPr lang="it-IT" sz="2000" i="1" dirty="0" err="1"/>
              <a:t>compliance</a:t>
            </a:r>
            <a:r>
              <a:rPr lang="it-IT" sz="2000" i="1" dirty="0"/>
              <a:t> </a:t>
            </a:r>
            <a:r>
              <a:rPr lang="it-IT" sz="2000" dirty="0"/>
              <a:t>al lavaggio delle mani. Inoltre mascherine chirurgiche devono essere fornite non solo a tutti gli operatori sanitari e ai pazienti, ma anche a tutti i visitatori. </a:t>
            </a:r>
          </a:p>
          <a:p>
            <a:pPr>
              <a:defRPr/>
            </a:pPr>
            <a:endParaRPr lang="it-IT" sz="2000" dirty="0"/>
          </a:p>
        </p:txBody>
      </p:sp>
    </p:spTree>
    <p:extLst>
      <p:ext uri="{BB962C8B-B14F-4D97-AF65-F5344CB8AC3E}">
        <p14:creationId xmlns:p14="http://schemas.microsoft.com/office/powerpoint/2010/main" val="521639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Come si manifesta l’infezione</a:t>
            </a:r>
            <a:endParaRPr lang="it-IT" dirty="0"/>
          </a:p>
        </p:txBody>
      </p:sp>
      <p:sp>
        <p:nvSpPr>
          <p:cNvPr id="3" name="Segnaposto contenuto 2"/>
          <p:cNvSpPr>
            <a:spLocks noGrp="1"/>
          </p:cNvSpPr>
          <p:nvPr>
            <p:ph idx="1"/>
          </p:nvPr>
        </p:nvSpPr>
        <p:spPr/>
        <p:txBody>
          <a:bodyPr/>
          <a:lstStyle/>
          <a:p>
            <a:pPr algn="just">
              <a:defRPr/>
            </a:pPr>
            <a:r>
              <a:rPr lang="it-IT" sz="2000" dirty="0"/>
              <a:t>I sintomi </a:t>
            </a:r>
            <a:r>
              <a:rPr lang="it-IT" sz="2000" dirty="0" err="1"/>
              <a:t>piu’</a:t>
            </a:r>
            <a:r>
              <a:rPr lang="it-IT" sz="2000" dirty="0"/>
              <a:t> comuni di un’infezione delle alte vie respiratorie da parte dei coronavirus nell’uomo includono:  febbre, perturbazione dell’olfatto(anosmia/</a:t>
            </a:r>
            <a:r>
              <a:rPr lang="it-IT" sz="2000" dirty="0" err="1"/>
              <a:t>cacosmia</a:t>
            </a:r>
            <a:r>
              <a:rPr lang="it-IT" sz="2000" dirty="0"/>
              <a:t>),tosse, cefalea, </a:t>
            </a:r>
            <a:r>
              <a:rPr lang="it-IT" sz="2000" dirty="0" err="1"/>
              <a:t>faringodinia</a:t>
            </a:r>
            <a:r>
              <a:rPr lang="it-IT" sz="2000" dirty="0"/>
              <a:t>, </a:t>
            </a:r>
            <a:r>
              <a:rPr lang="it-IT" sz="2000" dirty="0" err="1"/>
              <a:t>difficolta’</a:t>
            </a:r>
            <a:r>
              <a:rPr lang="it-IT" sz="2000" dirty="0"/>
              <a:t> respiratorie, malessere generale per un breve periodo di tempo.</a:t>
            </a:r>
          </a:p>
          <a:p>
            <a:pPr algn="just">
              <a:defRPr/>
            </a:pPr>
            <a:r>
              <a:rPr lang="it-IT" sz="2000" dirty="0"/>
              <a:t>Nei casi più gravi, l’infezione </a:t>
            </a:r>
            <a:r>
              <a:rPr lang="it-IT" sz="2000" dirty="0" err="1"/>
              <a:t>puo’</a:t>
            </a:r>
            <a:r>
              <a:rPr lang="it-IT" sz="2000" dirty="0"/>
              <a:t> causare polmonite o broncopolmonite, sindrome respiratoria acuta grave,insufficienza renale, fino alla morte.</a:t>
            </a:r>
          </a:p>
          <a:p>
            <a:pPr algn="just">
              <a:defRPr/>
            </a:pPr>
            <a:r>
              <a:rPr lang="it-IT" sz="2000" dirty="0"/>
              <a:t>L’interessamento delle basse vie respiratorie e le complicanze sono più frequenti nelle persone con preesistenti patologie croniche dell’apparato cardio-vascolare e/o respiratorio e nelle persone con compromissione del sistema immunitario, nei neonati e negli anziani.</a:t>
            </a:r>
          </a:p>
          <a:p>
            <a:pPr>
              <a:defRPr/>
            </a:pPr>
            <a:endParaRPr lang="it-IT" sz="2000" dirty="0"/>
          </a:p>
        </p:txBody>
      </p:sp>
    </p:spTree>
    <p:extLst>
      <p:ext uri="{BB962C8B-B14F-4D97-AF65-F5344CB8AC3E}">
        <p14:creationId xmlns:p14="http://schemas.microsoft.com/office/powerpoint/2010/main" val="2716959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Clinica dell’infezione</a:t>
            </a:r>
            <a:endParaRPr lang="it-IT" dirty="0"/>
          </a:p>
        </p:txBody>
      </p:sp>
      <p:sp>
        <p:nvSpPr>
          <p:cNvPr id="3" name="Segnaposto contenuto 2"/>
          <p:cNvSpPr>
            <a:spLocks noGrp="1"/>
          </p:cNvSpPr>
          <p:nvPr>
            <p:ph idx="1"/>
          </p:nvPr>
        </p:nvSpPr>
        <p:spPr>
          <a:xfrm>
            <a:off x="1981200" y="1600200"/>
            <a:ext cx="8229600" cy="5257800"/>
          </a:xfrm>
        </p:spPr>
        <p:txBody>
          <a:bodyPr/>
          <a:lstStyle/>
          <a:p>
            <a:pPr>
              <a:defRPr/>
            </a:pPr>
            <a:r>
              <a:rPr lang="it-IT" sz="2000" dirty="0"/>
              <a:t>Il quadro dell’infezione da SARS-CoV-2 e quello della polmonite virale acuta. I sintomi d’esordio dell’infezione da SARS-CoV-2 sono piuttosto aspecifici e si presentano nel 90% dei casi in forma </a:t>
            </a:r>
            <a:r>
              <a:rPr lang="it-IT" sz="2000" dirty="0" err="1"/>
              <a:t>sindromica</a:t>
            </a:r>
            <a:r>
              <a:rPr lang="it-IT" sz="2000" dirty="0"/>
              <a:t>:</a:t>
            </a:r>
          </a:p>
          <a:p>
            <a:pPr>
              <a:defRPr/>
            </a:pPr>
            <a:r>
              <a:rPr lang="en-US" sz="2000" dirty="0"/>
              <a:t> </a:t>
            </a:r>
            <a:r>
              <a:rPr lang="it-IT" sz="2000" dirty="0"/>
              <a:t>iperpiressia (&gt;90% dei casi) anche elevata, sopra i 39°C</a:t>
            </a:r>
          </a:p>
          <a:p>
            <a:pPr>
              <a:defRPr/>
            </a:pPr>
            <a:r>
              <a:rPr lang="en-US" sz="2000" dirty="0"/>
              <a:t> </a:t>
            </a:r>
            <a:r>
              <a:rPr lang="it-IT" sz="2000" dirty="0"/>
              <a:t>tosse in genere secca (45-80% dei casi), </a:t>
            </a:r>
            <a:r>
              <a:rPr lang="it-IT" sz="2000" dirty="0" err="1"/>
              <a:t>piu’</a:t>
            </a:r>
            <a:r>
              <a:rPr lang="it-IT" sz="2000" dirty="0"/>
              <a:t> raramente produttiva (28% dei casi)</a:t>
            </a:r>
          </a:p>
          <a:p>
            <a:pPr>
              <a:defRPr/>
            </a:pPr>
            <a:r>
              <a:rPr lang="en-US" sz="2000" dirty="0"/>
              <a:t> </a:t>
            </a:r>
            <a:r>
              <a:rPr lang="it-IT" sz="2000" dirty="0"/>
              <a:t>malessere (44-80% dei casi)</a:t>
            </a:r>
          </a:p>
          <a:p>
            <a:pPr>
              <a:defRPr/>
            </a:pPr>
            <a:r>
              <a:rPr lang="en-US" sz="2000" dirty="0"/>
              <a:t> </a:t>
            </a:r>
            <a:r>
              <a:rPr lang="it-IT" sz="2000" dirty="0"/>
              <a:t>dispnea (20-50% dei casi) entro una mediana di 8 giorni</a:t>
            </a:r>
          </a:p>
          <a:p>
            <a:pPr>
              <a:defRPr/>
            </a:pPr>
            <a:r>
              <a:rPr lang="en-US" sz="2000" dirty="0"/>
              <a:t> </a:t>
            </a:r>
            <a:r>
              <a:rPr lang="it-IT" sz="2000" dirty="0" err="1"/>
              <a:t>faringodinia</a:t>
            </a:r>
            <a:r>
              <a:rPr lang="it-IT" sz="2000" dirty="0"/>
              <a:t> (5% dei casi)</a:t>
            </a:r>
          </a:p>
          <a:p>
            <a:pPr>
              <a:defRPr/>
            </a:pPr>
            <a:r>
              <a:rPr lang="en-US" sz="2000" dirty="0"/>
              <a:t> </a:t>
            </a:r>
            <a:r>
              <a:rPr lang="it-IT" sz="2000" dirty="0"/>
              <a:t>cefalea (3-20% dei casi)</a:t>
            </a:r>
          </a:p>
          <a:p>
            <a:pPr>
              <a:defRPr/>
            </a:pPr>
            <a:r>
              <a:rPr lang="en-US" sz="2000" dirty="0"/>
              <a:t> </a:t>
            </a:r>
            <a:r>
              <a:rPr lang="it-IT" sz="2000" dirty="0"/>
              <a:t>mialgie (11-23% dei casi).</a:t>
            </a:r>
          </a:p>
          <a:p>
            <a:pPr>
              <a:defRPr/>
            </a:pPr>
            <a:r>
              <a:rPr lang="it-IT" sz="2000" dirty="0"/>
              <a:t>A differenza di altri coronavirus umani, sono rari i sintomi gastrointestinali come la diarrea (2-3% dei casi), la nausea e il vomito (1% dei casi).</a:t>
            </a:r>
          </a:p>
          <a:p>
            <a:pPr>
              <a:defRPr/>
            </a:pPr>
            <a:endParaRPr lang="it-IT" sz="2000" dirty="0"/>
          </a:p>
        </p:txBody>
      </p:sp>
    </p:spTree>
    <p:extLst>
      <p:ext uri="{BB962C8B-B14F-4D97-AF65-F5344CB8AC3E}">
        <p14:creationId xmlns:p14="http://schemas.microsoft.com/office/powerpoint/2010/main" val="25416352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Clinica (2)</a:t>
            </a:r>
            <a:endParaRPr lang="it-IT" dirty="0"/>
          </a:p>
        </p:txBody>
      </p:sp>
      <p:sp>
        <p:nvSpPr>
          <p:cNvPr id="3" name="Segnaposto contenuto 2"/>
          <p:cNvSpPr>
            <a:spLocks noGrp="1"/>
          </p:cNvSpPr>
          <p:nvPr>
            <p:ph idx="1"/>
          </p:nvPr>
        </p:nvSpPr>
        <p:spPr/>
        <p:txBody>
          <a:bodyPr/>
          <a:lstStyle/>
          <a:p>
            <a:pPr algn="just">
              <a:defRPr/>
            </a:pPr>
            <a:r>
              <a:rPr lang="it-IT" sz="2000" dirty="0"/>
              <a:t>Il tempo mediano dall’insorgenza dei sintomi al ricovero e stato di 7 giorni nei primi casi.</a:t>
            </a:r>
          </a:p>
          <a:p>
            <a:pPr algn="just">
              <a:defRPr/>
            </a:pPr>
            <a:r>
              <a:rPr lang="it-IT" sz="2000" dirty="0"/>
              <a:t>Tra le complicanze, l’ARDS (15-30%) si manifesta dopo 9 giorni (valore mediano), seguita dall’immediato ricovero in terapia intensiva per il supporto </a:t>
            </a:r>
            <a:r>
              <a:rPr lang="it-IT" sz="2000" dirty="0" err="1"/>
              <a:t>ventilatorio</a:t>
            </a:r>
            <a:r>
              <a:rPr lang="it-IT" sz="2000" dirty="0"/>
              <a:t>.</a:t>
            </a:r>
          </a:p>
          <a:p>
            <a:pPr algn="just">
              <a:defRPr/>
            </a:pPr>
            <a:r>
              <a:rPr lang="it-IT" sz="2000" dirty="0"/>
              <a:t>Le complicanze e la prognosi peggiore, con aumento del rischio di morte, si verificano con maggior frequenza nei pazienti con </a:t>
            </a:r>
            <a:r>
              <a:rPr lang="it-IT" sz="2000" dirty="0" err="1"/>
              <a:t>comorbilita</a:t>
            </a:r>
            <a:r>
              <a:rPr lang="it-IT" sz="2000" dirty="0"/>
              <a:t>’, in particolare con malattie cardiovascolari, ipertensione arteriosa, bronco pneumopatia cronica ostruttiva, malattie oncologiche e diabete mellito.</a:t>
            </a:r>
          </a:p>
          <a:p>
            <a:pPr algn="just">
              <a:defRPr/>
            </a:pPr>
            <a:r>
              <a:rPr lang="it-IT" sz="2000" dirty="0"/>
              <a:t>Altre complicanze includono coma, compromissione neurologica, ipotensione, shock, insufficienza renale,ischemia del miocardio. </a:t>
            </a:r>
          </a:p>
          <a:p>
            <a:pPr algn="just">
              <a:defRPr/>
            </a:pPr>
            <a:r>
              <a:rPr lang="it-IT" sz="2000" dirty="0"/>
              <a:t>A oggi non si hanno dati certi riguardo alla durata dell’</a:t>
            </a:r>
            <a:r>
              <a:rPr lang="it-IT" sz="2000" dirty="0" err="1"/>
              <a:t>immunita</a:t>
            </a:r>
            <a:r>
              <a:rPr lang="it-IT" sz="2000" dirty="0"/>
              <a:t>’ acquisita nei soggetti sopravvissuti all’infezione.</a:t>
            </a:r>
          </a:p>
          <a:p>
            <a:pPr>
              <a:defRPr/>
            </a:pPr>
            <a:endParaRPr lang="it-IT" sz="2400" dirty="0"/>
          </a:p>
        </p:txBody>
      </p:sp>
    </p:spTree>
    <p:extLst>
      <p:ext uri="{BB962C8B-B14F-4D97-AF65-F5344CB8AC3E}">
        <p14:creationId xmlns:p14="http://schemas.microsoft.com/office/powerpoint/2010/main" val="2194391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774700"/>
          </a:xfrm>
        </p:spPr>
        <p:txBody>
          <a:bodyPr/>
          <a:lstStyle/>
          <a:p>
            <a:pPr eaLnBrk="1" hangingPunct="1">
              <a:defRPr/>
            </a:pPr>
            <a:r>
              <a:rPr lang="it-IT" dirty="0" smtClean="0"/>
              <a:t>CORONAROVIRUS</a:t>
            </a:r>
          </a:p>
        </p:txBody>
      </p:sp>
      <p:sp>
        <p:nvSpPr>
          <p:cNvPr id="3" name="Segnaposto contenuto 2"/>
          <p:cNvSpPr>
            <a:spLocks noGrp="1"/>
          </p:cNvSpPr>
          <p:nvPr>
            <p:ph idx="1"/>
          </p:nvPr>
        </p:nvSpPr>
        <p:spPr>
          <a:xfrm>
            <a:off x="1981200" y="1052514"/>
            <a:ext cx="8229600" cy="5805487"/>
          </a:xfrm>
        </p:spPr>
        <p:txBody>
          <a:bodyPr/>
          <a:lstStyle/>
          <a:p>
            <a:pPr eaLnBrk="1" hangingPunct="1">
              <a:defRPr/>
            </a:pPr>
            <a:r>
              <a:rPr lang="it-IT" sz="1800" b="1" dirty="0">
                <a:solidFill>
                  <a:srgbClr val="FF0000"/>
                </a:solidFill>
              </a:rPr>
              <a:t>La diffusione del nuovo coronavirus SARS-CoV-2 è in continua evoluzione, i dati si</a:t>
            </a:r>
            <a:r>
              <a:rPr lang="it-IT" sz="1800" dirty="0">
                <a:solidFill>
                  <a:srgbClr val="FF0000"/>
                </a:solidFill>
              </a:rPr>
              <a:t> </a:t>
            </a:r>
            <a:r>
              <a:rPr lang="it-IT" sz="1800" b="1" dirty="0">
                <a:solidFill>
                  <a:srgbClr val="FF0000"/>
                </a:solidFill>
              </a:rPr>
              <a:t>accavallano e spesso sono fonte di </a:t>
            </a:r>
            <a:r>
              <a:rPr lang="it-IT" sz="1800" b="1" dirty="0" err="1">
                <a:solidFill>
                  <a:srgbClr val="FF0000"/>
                </a:solidFill>
              </a:rPr>
              <a:t>fake</a:t>
            </a:r>
            <a:r>
              <a:rPr lang="it-IT" sz="1800" b="1" dirty="0">
                <a:solidFill>
                  <a:srgbClr val="FF0000"/>
                </a:solidFill>
              </a:rPr>
              <a:t> news e informazioni del tutto incontrollate.</a:t>
            </a:r>
            <a:endParaRPr lang="it-IT" sz="1800" dirty="0">
              <a:solidFill>
                <a:srgbClr val="FF0000"/>
              </a:solidFill>
            </a:endParaRPr>
          </a:p>
          <a:p>
            <a:pPr algn="just" eaLnBrk="1" hangingPunct="1">
              <a:defRPr/>
            </a:pPr>
            <a:r>
              <a:rPr lang="it-IT" sz="1800" dirty="0"/>
              <a:t>Le epidemie e le pandemie (qualunque esse siano) sono importanti minacce per la vita e la salute e richiedono grandi sforzi per essere contenute e rese meno gravi. Le </a:t>
            </a:r>
            <a:r>
              <a:rPr lang="it-IT" sz="1800" dirty="0" err="1"/>
              <a:t>difficolta’</a:t>
            </a:r>
            <a:r>
              <a:rPr lang="it-IT" sz="1800" dirty="0"/>
              <a:t> nella loro gestione dipendono da molteplici fattori, a partire dalla </a:t>
            </a:r>
            <a:r>
              <a:rPr lang="it-IT" sz="1800" dirty="0" err="1"/>
              <a:t>imprevedibilita’</a:t>
            </a:r>
            <a:r>
              <a:rPr lang="it-IT" sz="1800" dirty="0"/>
              <a:t> e </a:t>
            </a:r>
            <a:r>
              <a:rPr lang="it-IT" sz="1800" dirty="0" err="1"/>
              <a:t>mutabilita’</a:t>
            </a:r>
            <a:r>
              <a:rPr lang="it-IT" sz="1800" dirty="0"/>
              <a:t> che le caratterizza, per arrivare all’</a:t>
            </a:r>
            <a:r>
              <a:rPr lang="it-IT" sz="1800" dirty="0" err="1"/>
              <a:t>indispensabilita</a:t>
            </a:r>
            <a:r>
              <a:rPr lang="it-IT" sz="1800" dirty="0"/>
              <a:t>’ di coordinamenti internazionali nazionali e regionali, specie nell’attuale situazione di globalizzazione e di interconnessione rapida di persone e merci. Un’ ulteriore </a:t>
            </a:r>
            <a:r>
              <a:rPr lang="it-IT" sz="1800" dirty="0" err="1"/>
              <a:t>difficolta’</a:t>
            </a:r>
            <a:r>
              <a:rPr lang="it-IT" sz="1800" dirty="0"/>
              <a:t> consiste nel fornire informazioni tempestive, comprensibili e il </a:t>
            </a:r>
            <a:r>
              <a:rPr lang="it-IT" sz="1800" dirty="0" err="1"/>
              <a:t>piu’</a:t>
            </a:r>
            <a:r>
              <a:rPr lang="it-IT" sz="1800" dirty="0"/>
              <a:t> possibile accurate sia agli operatori sanitari sia alla popolazione generale, mantenendo sufficientemente alto il livello di consapevolezza per poter individuare precocemente casi sospetti o accertati, senza tuttavia suscitare allarmismi.</a:t>
            </a:r>
          </a:p>
          <a:p>
            <a:pPr algn="just" eaLnBrk="1" hangingPunct="1">
              <a:defRPr/>
            </a:pPr>
            <a:r>
              <a:rPr lang="it-IT" sz="1800" dirty="0">
                <a:solidFill>
                  <a:srgbClr val="FF0000"/>
                </a:solidFill>
              </a:rPr>
              <a:t>l’ansia e in alcuni casi la psicosi</a:t>
            </a:r>
            <a:r>
              <a:rPr lang="it-IT" sz="1800" dirty="0"/>
              <a:t>, frutto di notizie incontrollate e allarmistiche, possono provocare discriminazioni totalmente ingiustificate di interi gruppi di popolazione, anche soltanto per l’appartenenza etnica e danneggiare settori economici importanti (come il turismo, il commercio e la ristorazione).</a:t>
            </a:r>
          </a:p>
          <a:p>
            <a:pPr eaLnBrk="1" hangingPunct="1">
              <a:defRPr/>
            </a:pPr>
            <a:endParaRPr lang="it-IT" sz="900" dirty="0"/>
          </a:p>
        </p:txBody>
      </p:sp>
    </p:spTree>
    <p:extLst>
      <p:ext uri="{BB962C8B-B14F-4D97-AF65-F5344CB8AC3E}">
        <p14:creationId xmlns:p14="http://schemas.microsoft.com/office/powerpoint/2010/main" val="3044762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2400" dirty="0"/>
              <a:t>Supporti </a:t>
            </a:r>
            <a:r>
              <a:rPr lang="it-IT" sz="2400" dirty="0" err="1"/>
              <a:t>laboratoristici-strumentali</a:t>
            </a:r>
            <a:endParaRPr lang="it-IT" sz="2400" dirty="0"/>
          </a:p>
        </p:txBody>
      </p:sp>
      <p:sp>
        <p:nvSpPr>
          <p:cNvPr id="3" name="Segnaposto contenuto 2"/>
          <p:cNvSpPr>
            <a:spLocks noGrp="1"/>
          </p:cNvSpPr>
          <p:nvPr>
            <p:ph idx="1"/>
          </p:nvPr>
        </p:nvSpPr>
        <p:spPr/>
        <p:txBody>
          <a:bodyPr/>
          <a:lstStyle/>
          <a:p>
            <a:pPr algn="just">
              <a:defRPr/>
            </a:pPr>
            <a:r>
              <a:rPr lang="it-IT" sz="2000" b="1" dirty="0"/>
              <a:t>Le </a:t>
            </a:r>
            <a:r>
              <a:rPr lang="it-IT" sz="2000" b="1" dirty="0">
                <a:solidFill>
                  <a:srgbClr val="C00000"/>
                </a:solidFill>
              </a:rPr>
              <a:t>alterazioni di laboratorio</a:t>
            </a:r>
            <a:endParaRPr lang="it-IT" sz="2000" dirty="0">
              <a:solidFill>
                <a:srgbClr val="C00000"/>
              </a:solidFill>
            </a:endParaRPr>
          </a:p>
          <a:p>
            <a:pPr algn="just">
              <a:defRPr/>
            </a:pPr>
            <a:r>
              <a:rPr lang="it-IT" sz="2000" dirty="0"/>
              <a:t>La conferma diagnostica viene dai test specifici</a:t>
            </a:r>
          </a:p>
          <a:p>
            <a:pPr algn="just">
              <a:defRPr/>
            </a:pPr>
            <a:r>
              <a:rPr lang="it-IT" sz="2000" dirty="0"/>
              <a:t>Al momento del ricovero gli esami di laboratorio possono mostrare </a:t>
            </a:r>
            <a:r>
              <a:rPr lang="it-IT" sz="2000" dirty="0" err="1"/>
              <a:t>leucopenia</a:t>
            </a:r>
            <a:r>
              <a:rPr lang="it-IT" sz="2000" dirty="0"/>
              <a:t> e linfopenia, trombocitopenia,aumento degli indici di flogosi.</a:t>
            </a:r>
          </a:p>
          <a:p>
            <a:pPr algn="just">
              <a:defRPr/>
            </a:pPr>
            <a:r>
              <a:rPr lang="it-IT" sz="2000" dirty="0"/>
              <a:t>Il peggioramento dei parametri coagulativi, con un aumento dei livelli di </a:t>
            </a:r>
            <a:r>
              <a:rPr lang="it-IT" sz="2000" dirty="0" err="1"/>
              <a:t>D-dimero</a:t>
            </a:r>
            <a:r>
              <a:rPr lang="it-IT" sz="2000" dirty="0"/>
              <a:t>, dei prodotti di degradazione del fibrinogeno e un allungamento del tempo di protrombina, sembra associato a una cattiva prognosi.</a:t>
            </a:r>
          </a:p>
          <a:p>
            <a:pPr algn="just">
              <a:defRPr/>
            </a:pPr>
            <a:r>
              <a:rPr lang="it-IT" sz="2000" b="1" dirty="0"/>
              <a:t>La </a:t>
            </a:r>
            <a:r>
              <a:rPr lang="it-IT" sz="2000" b="1" dirty="0">
                <a:solidFill>
                  <a:srgbClr val="C00000"/>
                </a:solidFill>
              </a:rPr>
              <a:t>diagnostica per immagini</a:t>
            </a:r>
            <a:endParaRPr lang="it-IT" sz="2000" dirty="0">
              <a:solidFill>
                <a:srgbClr val="C00000"/>
              </a:solidFill>
            </a:endParaRPr>
          </a:p>
          <a:p>
            <a:pPr algn="just">
              <a:defRPr/>
            </a:pPr>
            <a:r>
              <a:rPr lang="it-IT" sz="2000" dirty="0"/>
              <a:t>Circa la diagnostica per immagini, l’esame radiologico del torace evidenzia in genere un coinvolgimento dell’interstizio polmonare; la TC mostra consolidamenti </a:t>
            </a:r>
            <a:r>
              <a:rPr lang="it-IT" sz="2000" dirty="0" err="1"/>
              <a:t>subsegmentali</a:t>
            </a:r>
            <a:r>
              <a:rPr lang="it-IT" sz="2000" dirty="0"/>
              <a:t> mono o </a:t>
            </a:r>
            <a:r>
              <a:rPr lang="it-IT" sz="2000" dirty="0" err="1"/>
              <a:t>piu’</a:t>
            </a:r>
            <a:r>
              <a:rPr lang="it-IT" sz="2000" dirty="0"/>
              <a:t> spesso bilaterali e aspetto a vetro smerigliato. Si tratta di elementi poco specifici per porre una diagnosi differenziale con altre polmoniti</a:t>
            </a:r>
          </a:p>
          <a:p>
            <a:pPr>
              <a:defRPr/>
            </a:pPr>
            <a:endParaRPr lang="it-IT" sz="2000" dirty="0"/>
          </a:p>
        </p:txBody>
      </p:sp>
    </p:spTree>
    <p:extLst>
      <p:ext uri="{BB962C8B-B14F-4D97-AF65-F5344CB8AC3E}">
        <p14:creationId xmlns:p14="http://schemas.microsoft.com/office/powerpoint/2010/main" val="2490334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4"/>
            <a:ext cx="8229600" cy="847725"/>
          </a:xfrm>
        </p:spPr>
        <p:txBody>
          <a:bodyPr/>
          <a:lstStyle/>
          <a:p>
            <a:pPr>
              <a:defRPr/>
            </a:pPr>
            <a:r>
              <a:rPr lang="it-IT" sz="3600" dirty="0"/>
              <a:t>Definizione di caso</a:t>
            </a:r>
          </a:p>
        </p:txBody>
      </p:sp>
      <p:sp>
        <p:nvSpPr>
          <p:cNvPr id="3" name="Segnaposto contenuto 2"/>
          <p:cNvSpPr>
            <a:spLocks noGrp="1"/>
          </p:cNvSpPr>
          <p:nvPr>
            <p:ph idx="1"/>
          </p:nvPr>
        </p:nvSpPr>
        <p:spPr>
          <a:xfrm>
            <a:off x="1981200" y="1125538"/>
            <a:ext cx="8229600" cy="5543550"/>
          </a:xfrm>
        </p:spPr>
        <p:txBody>
          <a:bodyPr/>
          <a:lstStyle/>
          <a:p>
            <a:pPr>
              <a:defRPr/>
            </a:pPr>
            <a:r>
              <a:rPr lang="it-IT" sz="1800" b="1" dirty="0"/>
              <a:t>La definizione di caso è molto stringente e deve rispettare i criteri stabiliti dal</a:t>
            </a:r>
            <a:r>
              <a:rPr lang="it-IT" sz="1800" dirty="0"/>
              <a:t> </a:t>
            </a:r>
            <a:r>
              <a:rPr lang="it-IT" sz="1800" b="1" dirty="0"/>
              <a:t>Ministero della Salute. Di fronte a un sospetto di infezione da SARS-CoV-2 l’esame</a:t>
            </a:r>
            <a:r>
              <a:rPr lang="it-IT" sz="1800" dirty="0"/>
              <a:t> </a:t>
            </a:r>
            <a:r>
              <a:rPr lang="it-IT" sz="1800" b="1" dirty="0"/>
              <a:t>dirimente è la </a:t>
            </a:r>
            <a:r>
              <a:rPr lang="it-IT" sz="1800" b="1" dirty="0" err="1"/>
              <a:t>Real</a:t>
            </a:r>
            <a:r>
              <a:rPr lang="it-IT" sz="1800" b="1" dirty="0"/>
              <a:t> </a:t>
            </a:r>
            <a:r>
              <a:rPr lang="it-IT" sz="1800" b="1" dirty="0" err="1"/>
              <a:t>Time</a:t>
            </a:r>
            <a:r>
              <a:rPr lang="it-IT" sz="1800" b="1" dirty="0"/>
              <a:t> PCR. A oggi non ci sono terapie dirette contro il nuovo</a:t>
            </a:r>
            <a:r>
              <a:rPr lang="it-IT" sz="1800" dirty="0"/>
              <a:t> </a:t>
            </a:r>
            <a:r>
              <a:rPr lang="it-IT" sz="1800" b="1" dirty="0"/>
              <a:t>coronavirus e anche l’ipotesi di un vaccino è di là a venire. Il trattamento è quindi</a:t>
            </a:r>
            <a:r>
              <a:rPr lang="it-IT" sz="1800" dirty="0"/>
              <a:t> </a:t>
            </a:r>
            <a:r>
              <a:rPr lang="it-IT" sz="1800" b="1" dirty="0"/>
              <a:t>sintomatico e di supporto.</a:t>
            </a:r>
            <a:endParaRPr lang="it-IT" sz="1800" dirty="0"/>
          </a:p>
          <a:p>
            <a:pPr>
              <a:defRPr/>
            </a:pPr>
            <a:r>
              <a:rPr lang="it-IT" sz="1800" b="1" dirty="0">
                <a:solidFill>
                  <a:srgbClr val="C00000"/>
                </a:solidFill>
              </a:rPr>
              <a:t>Definizione di caso</a:t>
            </a:r>
            <a:endParaRPr lang="it-IT" sz="1800" dirty="0">
              <a:solidFill>
                <a:srgbClr val="C00000"/>
              </a:solidFill>
            </a:endParaRPr>
          </a:p>
          <a:p>
            <a:pPr>
              <a:defRPr/>
            </a:pPr>
            <a:r>
              <a:rPr lang="it-IT" sz="1800" dirty="0"/>
              <a:t>In Italia la Circolare del Ministero della Salute n. 1997 del 22 gennaio 2020,</a:t>
            </a:r>
            <a:r>
              <a:rPr lang="it-IT" sz="1800" b="1" dirty="0"/>
              <a:t> </a:t>
            </a:r>
            <a:r>
              <a:rPr lang="it-IT" sz="1800" dirty="0"/>
              <a:t>ha stabilito l’attivazione del sistema di sorveglianza dei casi sospetti di infezione da nuovo coronavirus SARS-CoV-2.</a:t>
            </a:r>
          </a:p>
          <a:p>
            <a:pPr>
              <a:defRPr/>
            </a:pPr>
            <a:r>
              <a:rPr lang="it-IT" sz="1800" dirty="0"/>
              <a:t>Il coordinamento della sorveglianza e affidato all’Istituto Superiore di </a:t>
            </a:r>
            <a:r>
              <a:rPr lang="it-IT" sz="1800" dirty="0" err="1"/>
              <a:t>Sanita</a:t>
            </a:r>
            <a:r>
              <a:rPr lang="it-IT" sz="1800" dirty="0"/>
              <a:t> (ISS) che raccoglie le segnalazioni dalle Regioni attraverso una piattaforma web dedicata.</a:t>
            </a:r>
          </a:p>
          <a:p>
            <a:pPr>
              <a:defRPr/>
            </a:pPr>
            <a:r>
              <a:rPr lang="it-IT" sz="1800" dirty="0">
                <a:solidFill>
                  <a:srgbClr val="C00000"/>
                </a:solidFill>
              </a:rPr>
              <a:t>La definizione di caso (sospetto, probabile e confermato) si basa sulle informazioni attualmente disponibili e può essere rivista in base all’evoluzione della situazione epidemiologica e delle conoscenze scientifiche disponibili.</a:t>
            </a:r>
          </a:p>
          <a:p>
            <a:pPr>
              <a:defRPr/>
            </a:pPr>
            <a:endParaRPr lang="it-IT" sz="1600" dirty="0"/>
          </a:p>
        </p:txBody>
      </p:sp>
    </p:spTree>
    <p:extLst>
      <p:ext uri="{BB962C8B-B14F-4D97-AF65-F5344CB8AC3E}">
        <p14:creationId xmlns:p14="http://schemas.microsoft.com/office/powerpoint/2010/main" val="1099301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4"/>
            <a:ext cx="8229600" cy="847725"/>
          </a:xfrm>
        </p:spPr>
        <p:txBody>
          <a:bodyPr/>
          <a:lstStyle/>
          <a:p>
            <a:pPr>
              <a:defRPr/>
            </a:pPr>
            <a:r>
              <a:rPr lang="it-IT" sz="3200" dirty="0"/>
              <a:t>Definizione di caso sospetto</a:t>
            </a:r>
          </a:p>
        </p:txBody>
      </p:sp>
      <p:sp>
        <p:nvSpPr>
          <p:cNvPr id="3" name="Segnaposto contenuto 2"/>
          <p:cNvSpPr>
            <a:spLocks noGrp="1"/>
          </p:cNvSpPr>
          <p:nvPr>
            <p:ph idx="1"/>
          </p:nvPr>
        </p:nvSpPr>
        <p:spPr>
          <a:xfrm>
            <a:off x="1981200" y="1052513"/>
            <a:ext cx="8229600" cy="5472112"/>
          </a:xfrm>
        </p:spPr>
        <p:txBody>
          <a:bodyPr/>
          <a:lstStyle/>
          <a:p>
            <a:pPr>
              <a:defRPr/>
            </a:pPr>
            <a:r>
              <a:rPr lang="it-IT" sz="1600" b="1" dirty="0">
                <a:solidFill>
                  <a:srgbClr val="C00000"/>
                </a:solidFill>
              </a:rPr>
              <a:t>Caso sospetto</a:t>
            </a:r>
            <a:endParaRPr lang="it-IT" sz="1600" dirty="0">
              <a:solidFill>
                <a:srgbClr val="C00000"/>
              </a:solidFill>
            </a:endParaRPr>
          </a:p>
          <a:p>
            <a:pPr>
              <a:defRPr/>
            </a:pPr>
            <a:r>
              <a:rPr lang="it-IT" sz="1600" dirty="0"/>
              <a:t>1. Una persona con infezione respiratoria acuta (insorgenza improvvisa di almeno uno dei seguenti sintomi: febbre, tosse, dispnea </a:t>
            </a:r>
            <a:r>
              <a:rPr lang="it-IT" sz="1600" b="1" i="1" dirty="0"/>
              <a:t>e </a:t>
            </a:r>
            <a:r>
              <a:rPr lang="it-IT" sz="1600" dirty="0"/>
              <a:t>senza un’altra eziologia che spieghi pienamente la presentazione clinica </a:t>
            </a:r>
            <a:r>
              <a:rPr lang="it-IT" sz="1600" b="1" i="1" dirty="0"/>
              <a:t>e </a:t>
            </a:r>
            <a:r>
              <a:rPr lang="it-IT" sz="1600" dirty="0"/>
              <a:t>storia di viaggi o residenza in un Paese/area in cui e’ segnalata trasmissione locale (facendo riferimento ai rapporti quotidiani dell’OMS e ai bollettini della situazione epidemiologica italiana) durante i 14 giorni precedenti l’insorgenza dei sintomi;</a:t>
            </a:r>
          </a:p>
          <a:p>
            <a:pPr>
              <a:defRPr/>
            </a:pPr>
            <a:r>
              <a:rPr lang="it-IT" sz="1600" b="1" i="1" dirty="0">
                <a:solidFill>
                  <a:srgbClr val="C00000"/>
                </a:solidFill>
              </a:rPr>
              <a:t>oppure</a:t>
            </a:r>
            <a:endParaRPr lang="it-IT" sz="1600" dirty="0">
              <a:solidFill>
                <a:srgbClr val="C00000"/>
              </a:solidFill>
            </a:endParaRPr>
          </a:p>
          <a:p>
            <a:pPr>
              <a:defRPr/>
            </a:pPr>
            <a:r>
              <a:rPr lang="it-IT" sz="1600" dirty="0"/>
              <a:t>2. Una persona con una qualsiasi infezione respiratoria acuta </a:t>
            </a:r>
            <a:r>
              <a:rPr lang="it-IT" sz="1600" b="1" i="1" dirty="0"/>
              <a:t>e</a:t>
            </a:r>
            <a:r>
              <a:rPr lang="it-IT" sz="1600" dirty="0"/>
              <a:t> che e’ stata a stretto contatto con un caso probabile o confermato di COVID-19 nei 14 giorni precedenti l’insorgenza dei sintomi;</a:t>
            </a:r>
          </a:p>
          <a:p>
            <a:pPr>
              <a:defRPr/>
            </a:pPr>
            <a:r>
              <a:rPr lang="it-IT" sz="1600" b="1" i="1" dirty="0">
                <a:solidFill>
                  <a:srgbClr val="C00000"/>
                </a:solidFill>
              </a:rPr>
              <a:t>oppure</a:t>
            </a:r>
            <a:endParaRPr lang="it-IT" sz="1600" dirty="0">
              <a:solidFill>
                <a:srgbClr val="C00000"/>
              </a:solidFill>
            </a:endParaRPr>
          </a:p>
          <a:p>
            <a:pPr>
              <a:defRPr/>
            </a:pPr>
            <a:r>
              <a:rPr lang="it-IT" sz="1600" dirty="0"/>
              <a:t>3. Una persona con infezione respiratoria acuta grave (febbre e almeno un segno/sintomo di malattia respiratoria, per esempio tosse, </a:t>
            </a:r>
            <a:r>
              <a:rPr lang="it-IT" sz="1600" dirty="0" err="1"/>
              <a:t>difficolta’</a:t>
            </a:r>
            <a:r>
              <a:rPr lang="it-IT" sz="1600" dirty="0"/>
              <a:t> respiratoria) </a:t>
            </a:r>
            <a:r>
              <a:rPr lang="it-IT" sz="1600" b="1" i="1" dirty="0"/>
              <a:t>e </a:t>
            </a:r>
            <a:r>
              <a:rPr lang="it-IT" sz="1600" dirty="0"/>
              <a:t>che richieda il ricovero ospedaliero  </a:t>
            </a:r>
            <a:r>
              <a:rPr lang="it-IT" sz="1600" b="1" i="1" dirty="0"/>
              <a:t>e </a:t>
            </a:r>
            <a:r>
              <a:rPr lang="it-IT" sz="1600" dirty="0"/>
              <a:t>senza un’altra eziologia che spieghi pienamente la presentazione clinica.</a:t>
            </a:r>
          </a:p>
          <a:p>
            <a:pPr>
              <a:defRPr/>
            </a:pPr>
            <a:r>
              <a:rPr lang="it-IT" sz="1600" dirty="0"/>
              <a:t>Nell’ambito dell’assistenza primaria o nel Pronto soccorso ospedaliero, tutti i pazienti con sintomatologia di infezione respiratoria acuta devono essere considerati casi sospetti se in quell’area o nel Paese e stata segnalata trasmissione locale.</a:t>
            </a:r>
          </a:p>
          <a:p>
            <a:pPr>
              <a:defRPr/>
            </a:pPr>
            <a:endParaRPr lang="it-IT" sz="2000" dirty="0"/>
          </a:p>
        </p:txBody>
      </p:sp>
    </p:spTree>
    <p:extLst>
      <p:ext uri="{BB962C8B-B14F-4D97-AF65-F5344CB8AC3E}">
        <p14:creationId xmlns:p14="http://schemas.microsoft.com/office/powerpoint/2010/main" val="2431636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4"/>
            <a:ext cx="8229600" cy="630237"/>
          </a:xfrm>
        </p:spPr>
        <p:txBody>
          <a:bodyPr/>
          <a:lstStyle/>
          <a:p>
            <a:pPr>
              <a:defRPr/>
            </a:pPr>
            <a:r>
              <a:rPr lang="it-IT" sz="3200" dirty="0"/>
              <a:t>Contatto stretto</a:t>
            </a:r>
          </a:p>
        </p:txBody>
      </p:sp>
      <p:sp>
        <p:nvSpPr>
          <p:cNvPr id="3" name="Segnaposto contenuto 2"/>
          <p:cNvSpPr>
            <a:spLocks noGrp="1"/>
          </p:cNvSpPr>
          <p:nvPr>
            <p:ph idx="1"/>
          </p:nvPr>
        </p:nvSpPr>
        <p:spPr>
          <a:xfrm>
            <a:off x="1981200" y="981076"/>
            <a:ext cx="8229600" cy="6119813"/>
          </a:xfrm>
        </p:spPr>
        <p:txBody>
          <a:bodyPr/>
          <a:lstStyle/>
          <a:p>
            <a:pPr>
              <a:defRPr/>
            </a:pPr>
            <a:r>
              <a:rPr lang="it-IT" sz="1600" dirty="0"/>
              <a:t>La definizione di contatto stretto recepita dal Ministero della Salute è la seguente e in linea con quella dell’ECDC:</a:t>
            </a:r>
          </a:p>
          <a:p>
            <a:pPr>
              <a:defRPr/>
            </a:pPr>
            <a:r>
              <a:rPr lang="en-US" sz="1600" dirty="0"/>
              <a:t> </a:t>
            </a:r>
            <a:r>
              <a:rPr lang="it-IT" sz="1600" dirty="0"/>
              <a:t>operatore sanitario o altra persona impiegata nell’assistenza di un caso sospetto o confermato di COVID-19, o personale di laboratorio addetto al trattamento di campioni di SARS-CoV-2;</a:t>
            </a:r>
          </a:p>
          <a:p>
            <a:pPr>
              <a:defRPr/>
            </a:pPr>
            <a:r>
              <a:rPr lang="en-US" sz="1600" dirty="0"/>
              <a:t> </a:t>
            </a:r>
            <a:r>
              <a:rPr lang="it-IT" sz="1600" dirty="0"/>
              <a:t>essere stato a stretto contatto (faccia a faccia) o nello stesso ambiente chiuso con un caso sospetto o confermato di COVID-19;</a:t>
            </a:r>
          </a:p>
          <a:p>
            <a:pPr>
              <a:defRPr/>
            </a:pPr>
            <a:r>
              <a:rPr lang="en-US" sz="1600" dirty="0"/>
              <a:t> </a:t>
            </a:r>
            <a:r>
              <a:rPr lang="it-IT" sz="1600" dirty="0"/>
              <a:t>vivere nella stessa casa di un caso sospetto o confermato di COVID-19;</a:t>
            </a:r>
          </a:p>
          <a:p>
            <a:pPr>
              <a:defRPr/>
            </a:pPr>
            <a:r>
              <a:rPr lang="en-US" sz="1600" dirty="0"/>
              <a:t> </a:t>
            </a:r>
            <a:r>
              <a:rPr lang="it-IT" sz="1600" dirty="0"/>
              <a:t>avere viaggiato insieme a un paziente con SARS-CoV-2 in qualsiasi mezzo di trasporto;</a:t>
            </a:r>
          </a:p>
          <a:p>
            <a:pPr>
              <a:defRPr/>
            </a:pPr>
            <a:r>
              <a:rPr lang="en-US" sz="1600" dirty="0"/>
              <a:t> </a:t>
            </a:r>
            <a:r>
              <a:rPr lang="it-IT" sz="1600" dirty="0"/>
              <a:t>avere viaggiato in aereo nella stessa fila o nelle due file antecedenti o successive. Per il legame epidemiologico si fa riferimento a un periodo di 14 giorni prima o dopo la manifestazione della malattia nel caso in esame.</a:t>
            </a:r>
          </a:p>
          <a:p>
            <a:pPr>
              <a:defRPr/>
            </a:pPr>
            <a:r>
              <a:rPr lang="it-IT" sz="1600" b="1" dirty="0">
                <a:solidFill>
                  <a:srgbClr val="C00000"/>
                </a:solidFill>
              </a:rPr>
              <a:t>Caso probabile</a:t>
            </a:r>
            <a:endParaRPr lang="it-IT" sz="1600" dirty="0">
              <a:solidFill>
                <a:srgbClr val="C00000"/>
              </a:solidFill>
            </a:endParaRPr>
          </a:p>
          <a:p>
            <a:pPr>
              <a:defRPr/>
            </a:pPr>
            <a:r>
              <a:rPr lang="it-IT" sz="1600" dirty="0"/>
              <a:t>Un caso sospetto il cui risultato del test per </a:t>
            </a:r>
            <a:r>
              <a:rPr lang="it-IT" sz="1600" dirty="0">
                <a:solidFill>
                  <a:srgbClr val="FFFF00"/>
                </a:solidFill>
              </a:rPr>
              <a:t>SARS-CoV-2 e’ dubbio </a:t>
            </a:r>
            <a:r>
              <a:rPr lang="it-IT" sz="1600" dirty="0"/>
              <a:t>utilizzando protocolli specifici di </a:t>
            </a:r>
            <a:r>
              <a:rPr lang="it-IT" sz="1600" dirty="0" err="1"/>
              <a:t>Real</a:t>
            </a:r>
            <a:r>
              <a:rPr lang="it-IT" sz="1600" dirty="0"/>
              <a:t> </a:t>
            </a:r>
            <a:r>
              <a:rPr lang="it-IT" sz="1600" dirty="0" err="1"/>
              <a:t>Time</a:t>
            </a:r>
            <a:r>
              <a:rPr lang="it-IT" sz="1600" dirty="0"/>
              <a:t> PCR per SARS-CoV-2 presso i Laboratori di Riferimento Regionali individuati </a:t>
            </a:r>
            <a:r>
              <a:rPr lang="it-IT" sz="1600" b="1" i="1" dirty="0"/>
              <a:t>o </a:t>
            </a:r>
            <a:r>
              <a:rPr lang="it-IT" sz="1600" dirty="0">
                <a:solidFill>
                  <a:srgbClr val="FFFF00"/>
                </a:solidFill>
              </a:rPr>
              <a:t>e’ positivo </a:t>
            </a:r>
            <a:r>
              <a:rPr lang="it-IT" sz="1600" dirty="0"/>
              <a:t>utilizzando un test pan-coronavirus </a:t>
            </a:r>
          </a:p>
          <a:p>
            <a:pPr>
              <a:defRPr/>
            </a:pPr>
            <a:r>
              <a:rPr lang="it-IT" sz="1600" b="1" dirty="0">
                <a:solidFill>
                  <a:srgbClr val="C00000"/>
                </a:solidFill>
              </a:rPr>
              <a:t>Caso confermato</a:t>
            </a:r>
            <a:endParaRPr lang="it-IT" sz="1600" dirty="0">
              <a:solidFill>
                <a:srgbClr val="C00000"/>
              </a:solidFill>
            </a:endParaRPr>
          </a:p>
          <a:p>
            <a:pPr>
              <a:defRPr/>
            </a:pPr>
            <a:r>
              <a:rPr lang="it-IT" sz="1600" dirty="0"/>
              <a:t>Un </a:t>
            </a:r>
            <a:r>
              <a:rPr lang="it-IT" sz="1600" dirty="0">
                <a:solidFill>
                  <a:srgbClr val="FFFF00"/>
                </a:solidFill>
              </a:rPr>
              <a:t>caso con una conferma di laboratorio per infezione da SARS-CoV-2 effettuata presso il Laboratorio di Riferimento Nazionale dell’Istituto Superiore di Sanità (ISS) o da Laboratori Regionali di Riferimento, indipendentemente dai segni e dai sintomi clinici.</a:t>
            </a:r>
          </a:p>
          <a:p>
            <a:pPr>
              <a:defRPr/>
            </a:pPr>
            <a:endParaRPr lang="it-IT" sz="1600" dirty="0"/>
          </a:p>
        </p:txBody>
      </p:sp>
    </p:spTree>
    <p:extLst>
      <p:ext uri="{BB962C8B-B14F-4D97-AF65-F5344CB8AC3E}">
        <p14:creationId xmlns:p14="http://schemas.microsoft.com/office/powerpoint/2010/main" val="3479904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4"/>
            <a:ext cx="8229600" cy="847725"/>
          </a:xfrm>
        </p:spPr>
        <p:txBody>
          <a:bodyPr/>
          <a:lstStyle/>
          <a:p>
            <a:pPr>
              <a:defRPr/>
            </a:pPr>
            <a:r>
              <a:rPr lang="it-IT" sz="3200" dirty="0"/>
              <a:t>Guarigione clinica</a:t>
            </a:r>
          </a:p>
        </p:txBody>
      </p:sp>
      <p:sp>
        <p:nvSpPr>
          <p:cNvPr id="3" name="Segnaposto contenuto 2"/>
          <p:cNvSpPr>
            <a:spLocks noGrp="1"/>
          </p:cNvSpPr>
          <p:nvPr>
            <p:ph idx="1"/>
          </p:nvPr>
        </p:nvSpPr>
        <p:spPr>
          <a:xfrm>
            <a:off x="1981200" y="981076"/>
            <a:ext cx="8229600" cy="6480175"/>
          </a:xfrm>
        </p:spPr>
        <p:txBody>
          <a:bodyPr/>
          <a:lstStyle/>
          <a:p>
            <a:pPr algn="just">
              <a:defRPr/>
            </a:pPr>
            <a:r>
              <a:rPr lang="it-IT" sz="2400" dirty="0"/>
              <a:t>Si definisce clinicamente guarito un paziente che, dopo aver presentato manifestazioni cliniche associate all’infezione documentata da SARS-CoV-2, diventa asintomatico per risoluzione della sintomatologia clinica presentata. </a:t>
            </a:r>
            <a:r>
              <a:rPr lang="it-IT" sz="2400" dirty="0">
                <a:solidFill>
                  <a:srgbClr val="C00000"/>
                </a:solidFill>
              </a:rPr>
              <a:t>Il soggetto clinicamente guarito </a:t>
            </a:r>
            <a:r>
              <a:rPr lang="it-IT" sz="2400" dirty="0" err="1">
                <a:solidFill>
                  <a:srgbClr val="C00000"/>
                </a:solidFill>
              </a:rPr>
              <a:t>puo’</a:t>
            </a:r>
            <a:r>
              <a:rPr lang="it-IT" sz="2400" dirty="0">
                <a:solidFill>
                  <a:srgbClr val="C00000"/>
                </a:solidFill>
              </a:rPr>
              <a:t> risultare ancora positivo al test per la ricerca di SARS-CoV-2. </a:t>
            </a:r>
            <a:r>
              <a:rPr lang="it-IT" sz="2400" dirty="0"/>
              <a:t>Il paziente guarito e’ colui il quale risolve i sintomi dell’infezione da COVID-19 e che risulta </a:t>
            </a:r>
            <a:r>
              <a:rPr lang="it-IT" sz="2400" dirty="0">
                <a:solidFill>
                  <a:srgbClr val="C00000"/>
                </a:solidFill>
              </a:rPr>
              <a:t>negativo in due </a:t>
            </a:r>
            <a:r>
              <a:rPr lang="it-IT" sz="2400" dirty="0"/>
              <a:t>test consecutivi, effettuati a distanza di 24 ore uno dall’altro, per la ricerca di SARS-CoV-2.  Si ritiene opportuno suggerire di </a:t>
            </a:r>
            <a:r>
              <a:rPr lang="it-IT" sz="2400" dirty="0" err="1"/>
              <a:t>risottoporre</a:t>
            </a:r>
            <a:r>
              <a:rPr lang="it-IT" sz="2400" dirty="0"/>
              <a:t> al test il paziente risultato positivo, una volta avvenuta la risoluzione dei sintomi clinici e, in caso di persistenza della sintomatologia, </a:t>
            </a:r>
            <a:r>
              <a:rPr lang="it-IT" sz="2400" dirty="0">
                <a:solidFill>
                  <a:srgbClr val="C00000"/>
                </a:solidFill>
              </a:rPr>
              <a:t>non prima di 7 giorni dal riscontro della prima positività.</a:t>
            </a:r>
          </a:p>
          <a:p>
            <a:pPr>
              <a:defRPr/>
            </a:pPr>
            <a:endParaRPr lang="it-IT" sz="2400" dirty="0"/>
          </a:p>
        </p:txBody>
      </p:sp>
    </p:spTree>
    <p:extLst>
      <p:ext uri="{BB962C8B-B14F-4D97-AF65-F5344CB8AC3E}">
        <p14:creationId xmlns:p14="http://schemas.microsoft.com/office/powerpoint/2010/main" val="36807786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err="1" smtClean="0"/>
              <a:t>Clearance</a:t>
            </a:r>
            <a:r>
              <a:rPr lang="it-IT" dirty="0" smtClean="0"/>
              <a:t> virale</a:t>
            </a:r>
            <a:endParaRPr lang="it-IT" dirty="0"/>
          </a:p>
        </p:txBody>
      </p:sp>
      <p:sp>
        <p:nvSpPr>
          <p:cNvPr id="3" name="Segnaposto contenuto 2"/>
          <p:cNvSpPr>
            <a:spLocks noGrp="1"/>
          </p:cNvSpPr>
          <p:nvPr>
            <p:ph idx="1"/>
          </p:nvPr>
        </p:nvSpPr>
        <p:spPr>
          <a:xfrm>
            <a:off x="1919288" y="1557338"/>
            <a:ext cx="8229600" cy="4525962"/>
          </a:xfrm>
        </p:spPr>
        <p:txBody>
          <a:bodyPr/>
          <a:lstStyle/>
          <a:p>
            <a:pPr>
              <a:defRPr/>
            </a:pPr>
            <a:r>
              <a:rPr lang="it-IT" sz="1600" dirty="0"/>
              <a:t>indica la scomparsa dell’RNA del SARS-CoV-2 rilevabile nei fluidi corporei, sia in persone che hanno avuto segni e sintomi di malattia, sia in persone in fase asintomatica senza segni di malattia. Tale eliminazione solitamente si accompagna alla comparsa di anticorpi specifici di tipo </a:t>
            </a:r>
            <a:r>
              <a:rPr lang="it-IT" sz="1600" dirty="0" err="1"/>
              <a:t>IgG</a:t>
            </a:r>
            <a:r>
              <a:rPr lang="it-IT" sz="1600" dirty="0"/>
              <a:t> per il virus SARS-CoV-2 prodotti dall’organismo.</a:t>
            </a:r>
          </a:p>
          <a:p>
            <a:pPr>
              <a:defRPr/>
            </a:pPr>
            <a:r>
              <a:rPr lang="it-IT" sz="1600" dirty="0"/>
              <a:t>Per il soggetto asintomatico, si ritiene opportuno suggerire di ripetere il test per documentare la </a:t>
            </a:r>
            <a:r>
              <a:rPr lang="it-IT" sz="1600" dirty="0" err="1"/>
              <a:t>negativizzazione</a:t>
            </a:r>
            <a:r>
              <a:rPr lang="it-IT" sz="1600" dirty="0"/>
              <a:t> </a:t>
            </a:r>
            <a:r>
              <a:rPr lang="it-IT" sz="1600" dirty="0">
                <a:solidFill>
                  <a:srgbClr val="FFFF00"/>
                </a:solidFill>
              </a:rPr>
              <a:t>non prima di 14 giorni (durata raccomandata del periodo d’isolamento/quarantena) dal riscontro della </a:t>
            </a:r>
            <a:r>
              <a:rPr lang="it-IT" sz="1600" dirty="0" err="1">
                <a:solidFill>
                  <a:srgbClr val="FFFF00"/>
                </a:solidFill>
              </a:rPr>
              <a:t>positivita’</a:t>
            </a:r>
            <a:r>
              <a:rPr lang="it-IT" sz="1600" dirty="0">
                <a:solidFill>
                  <a:srgbClr val="FFFF00"/>
                </a:solidFill>
              </a:rPr>
              <a:t>. </a:t>
            </a:r>
            <a:r>
              <a:rPr lang="it-IT" sz="1600" dirty="0"/>
              <a:t>La definizione di scomparsa dell’RNA virale è attualmente data dall’esecuzione di due test molecolari, effettuati normalmente a distanza di 24 ore, aventi entrambi esito negativo.</a:t>
            </a:r>
          </a:p>
          <a:p>
            <a:pPr>
              <a:defRPr/>
            </a:pPr>
            <a:r>
              <a:rPr lang="it-IT" sz="1600" dirty="0"/>
              <a:t>La negatività del test deve accompagnarsi alla scomparsa dei sintomi della malattia eventualmente presenti.</a:t>
            </a:r>
          </a:p>
          <a:p>
            <a:pPr>
              <a:defRPr/>
            </a:pPr>
            <a:r>
              <a:rPr lang="it-IT" sz="1600" dirty="0"/>
              <a:t>Al fine di fornire informazioni corrette, e necessario che i test diagnostici disponibili abbiano caratteristiche tali da essere massimamente sensibili (ossia capaci di riconoscere anche quantità minime di RNA virale), e massimamente specifici (ossia identifichino il SARS-CoV-2 con la </a:t>
            </a:r>
            <a:r>
              <a:rPr lang="it-IT" sz="1600" dirty="0" err="1"/>
              <a:t>piu’</a:t>
            </a:r>
            <a:r>
              <a:rPr lang="it-IT" sz="1600" dirty="0"/>
              <a:t> alta </a:t>
            </a:r>
            <a:r>
              <a:rPr lang="it-IT" sz="1600" dirty="0" err="1"/>
              <a:t>specificita’</a:t>
            </a:r>
            <a:r>
              <a:rPr lang="it-IT" sz="1600" dirty="0"/>
              <a:t> possibile in modo univoco, senza </a:t>
            </a:r>
            <a:r>
              <a:rPr lang="it-IT" sz="1600" dirty="0" err="1"/>
              <a:t>positivita’</a:t>
            </a:r>
            <a:r>
              <a:rPr lang="it-IT" sz="1600" dirty="0"/>
              <a:t> aspecifica per altri virus).</a:t>
            </a:r>
          </a:p>
          <a:p>
            <a:pPr>
              <a:defRPr/>
            </a:pPr>
            <a:endParaRPr lang="it-IT" sz="1400" dirty="0"/>
          </a:p>
        </p:txBody>
      </p:sp>
    </p:spTree>
    <p:extLst>
      <p:ext uri="{BB962C8B-B14F-4D97-AF65-F5344CB8AC3E}">
        <p14:creationId xmlns:p14="http://schemas.microsoft.com/office/powerpoint/2010/main" val="21534541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err="1" smtClean="0"/>
              <a:t>Clearance</a:t>
            </a:r>
            <a:r>
              <a:rPr lang="it-IT" dirty="0" smtClean="0"/>
              <a:t> virale</a:t>
            </a:r>
            <a:endParaRPr lang="it-IT" dirty="0"/>
          </a:p>
        </p:txBody>
      </p:sp>
      <p:sp>
        <p:nvSpPr>
          <p:cNvPr id="3" name="Segnaposto contenuto 2"/>
          <p:cNvSpPr>
            <a:spLocks noGrp="1"/>
          </p:cNvSpPr>
          <p:nvPr>
            <p:ph idx="1"/>
          </p:nvPr>
        </p:nvSpPr>
        <p:spPr/>
        <p:txBody>
          <a:bodyPr/>
          <a:lstStyle/>
          <a:p>
            <a:pPr algn="just">
              <a:defRPr/>
            </a:pPr>
            <a:r>
              <a:rPr lang="it-IT" sz="2000" dirty="0"/>
              <a:t>Nella maggior parte dei casi d’infezioni virali, la scomparsa del virus si accompagna alla produzione da parte dell’organismo di anticorpi di tipo </a:t>
            </a:r>
            <a:r>
              <a:rPr lang="it-IT" sz="2000" dirty="0" err="1"/>
              <a:t>IgG</a:t>
            </a:r>
            <a:r>
              <a:rPr lang="it-IT" sz="2000" dirty="0"/>
              <a:t> virus-specifici. Nella maggioranza delle infezioni virali,salvo rare eccezioni, tali anticorpi hanno carattere protettivo, ovvero sono in grado di proteggere l’organismo da eventuali reinfezioni con lo stesso virus. Sulla base dei dati disponibili, e’ ragionevole ritenere che questa protezione </a:t>
            </a:r>
            <a:r>
              <a:rPr lang="it-IT" sz="2000" dirty="0" err="1"/>
              <a:t>anticorpale</a:t>
            </a:r>
            <a:r>
              <a:rPr lang="it-IT" sz="2000" dirty="0"/>
              <a:t> potrebbe essere presente anche per SARS-CoV-2. </a:t>
            </a:r>
          </a:p>
          <a:p>
            <a:pPr algn="just">
              <a:defRPr/>
            </a:pPr>
            <a:r>
              <a:rPr lang="it-IT" sz="2000" dirty="0"/>
              <a:t>Pertanto si ritiene a oggi che due test molecolari consecutivi per il SARS-CoV-2 con esito negativo, accompagnati nei pazienti sintomatici dalla scomparsa di segni e sintomi di malattia, siano indicativi di “</a:t>
            </a:r>
            <a:r>
              <a:rPr lang="it-IT" sz="2000" dirty="0" err="1"/>
              <a:t>clearance</a:t>
            </a:r>
            <a:r>
              <a:rPr lang="it-IT" sz="2000" dirty="0"/>
              <a:t>” virale dall’organismo. L’eventuale comparsa di anticorpi specifici rinforza la nozione di eliminazione del virus e di guarigione clinica e virologica.</a:t>
            </a:r>
          </a:p>
          <a:p>
            <a:pPr algn="just">
              <a:defRPr/>
            </a:pPr>
            <a:r>
              <a:rPr lang="it-IT" sz="2000" b="1" dirty="0">
                <a:solidFill>
                  <a:srgbClr val="C00000"/>
                </a:solidFill>
              </a:rPr>
              <a:t>Notifica:</a:t>
            </a:r>
            <a:r>
              <a:rPr lang="it-IT" sz="2000" dirty="0"/>
              <a:t>Le Regioni trasmettono i dati entro le ore 11 e le ore 17 di ogni giorno (inclusi i festivi) al Ministero della Salute.</a:t>
            </a:r>
          </a:p>
        </p:txBody>
      </p:sp>
    </p:spTree>
    <p:extLst>
      <p:ext uri="{BB962C8B-B14F-4D97-AF65-F5344CB8AC3E}">
        <p14:creationId xmlns:p14="http://schemas.microsoft.com/office/powerpoint/2010/main" val="17377733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774700"/>
          </a:xfrm>
        </p:spPr>
        <p:txBody>
          <a:bodyPr/>
          <a:lstStyle/>
          <a:p>
            <a:pPr>
              <a:defRPr/>
            </a:pPr>
            <a:r>
              <a:rPr lang="it-IT" sz="2800" dirty="0"/>
              <a:t>Possibilità terapeutiche</a:t>
            </a:r>
          </a:p>
        </p:txBody>
      </p:sp>
      <p:sp>
        <p:nvSpPr>
          <p:cNvPr id="3" name="Segnaposto contenuto 2"/>
          <p:cNvSpPr>
            <a:spLocks noGrp="1"/>
          </p:cNvSpPr>
          <p:nvPr>
            <p:ph idx="1"/>
          </p:nvPr>
        </p:nvSpPr>
        <p:spPr>
          <a:xfrm>
            <a:off x="1981200" y="1196976"/>
            <a:ext cx="8229600" cy="5661025"/>
          </a:xfrm>
        </p:spPr>
        <p:txBody>
          <a:bodyPr/>
          <a:lstStyle/>
          <a:p>
            <a:pPr algn="just">
              <a:defRPr/>
            </a:pPr>
            <a:r>
              <a:rPr lang="it-IT" sz="1400" b="1" dirty="0"/>
              <a:t>Terapia sintomatica e di supporto</a:t>
            </a:r>
            <a:endParaRPr lang="it-IT" sz="1400" dirty="0"/>
          </a:p>
          <a:p>
            <a:pPr algn="just">
              <a:defRPr/>
            </a:pPr>
            <a:r>
              <a:rPr lang="it-IT" sz="1400" dirty="0"/>
              <a:t>Il trattamento dell’infezione da SARS-CoV-2 e al momento aspecifico, sintomatico e di supporto, mirato al controllo della febbre, alla reidratazione e al supporto della funzionalità respiratoria, come per altre polmoniti virali, con l’utilizzo di antibiotici solo in caso di </a:t>
            </a:r>
            <a:r>
              <a:rPr lang="it-IT" sz="1400" dirty="0" err="1"/>
              <a:t>sovrainfezione</a:t>
            </a:r>
            <a:r>
              <a:rPr lang="it-IT" sz="1400" dirty="0"/>
              <a:t> batterica.</a:t>
            </a:r>
          </a:p>
          <a:p>
            <a:pPr algn="just">
              <a:defRPr/>
            </a:pPr>
            <a:r>
              <a:rPr lang="it-IT" sz="1400" dirty="0"/>
              <a:t>Quando la compromissione delle funzioni respiratorie e particolarmente grave e si evolve in ARDS, oltre alla respirazione  assistita è possibile ricorrere anche all’ECMO (ossigenazione extracorporea a membrana). </a:t>
            </a:r>
          </a:p>
          <a:p>
            <a:pPr algn="just">
              <a:defRPr/>
            </a:pPr>
            <a:r>
              <a:rPr lang="it-IT" sz="1400" dirty="0"/>
              <a:t> </a:t>
            </a:r>
          </a:p>
          <a:p>
            <a:pPr algn="just">
              <a:defRPr/>
            </a:pPr>
            <a:r>
              <a:rPr lang="it-IT" sz="1400" b="1" dirty="0"/>
              <a:t>Prospettive terapeutiche</a:t>
            </a:r>
            <a:endParaRPr lang="it-IT" sz="1400" dirty="0"/>
          </a:p>
          <a:p>
            <a:pPr algn="just">
              <a:defRPr/>
            </a:pPr>
            <a:r>
              <a:rPr lang="it-IT" sz="1400" dirty="0"/>
              <a:t>L’OMS precisa che al momento non esistono farmaci specifici contro i coronavirus patogeni per l’uomo.</a:t>
            </a:r>
          </a:p>
          <a:p>
            <a:pPr algn="just">
              <a:defRPr/>
            </a:pPr>
            <a:r>
              <a:rPr lang="it-IT" sz="1400" dirty="0"/>
              <a:t>Su alcuni pazienti si stanno utilizzando alcuni farmaci già in uso o in sperimentazione per altre patologie,mentre per altri sono iniziati i test </a:t>
            </a:r>
            <a:r>
              <a:rPr lang="it-IT" sz="1400" dirty="0" err="1"/>
              <a:t>preclinici</a:t>
            </a:r>
            <a:r>
              <a:rPr lang="it-IT" sz="1400" dirty="0"/>
              <a:t> in vista di un possibile uso.</a:t>
            </a:r>
          </a:p>
          <a:p>
            <a:pPr algn="just">
              <a:defRPr/>
            </a:pPr>
            <a:r>
              <a:rPr lang="it-IT" sz="1400" dirty="0"/>
              <a:t>Tuttavia, durante la pandemia di SARS è stata utilizzata un’associazione di </a:t>
            </a:r>
            <a:r>
              <a:rPr lang="it-IT" sz="1400" dirty="0" err="1"/>
              <a:t>lopinavir</a:t>
            </a:r>
            <a:r>
              <a:rPr lang="it-IT" sz="1400" dirty="0"/>
              <a:t> e </a:t>
            </a:r>
            <a:r>
              <a:rPr lang="it-IT" sz="1400" dirty="0" err="1"/>
              <a:t>ritonavir</a:t>
            </a:r>
            <a:r>
              <a:rPr lang="it-IT" sz="1400" dirty="0"/>
              <a:t>, </a:t>
            </a:r>
            <a:r>
              <a:rPr lang="it-IT" sz="1400" dirty="0" err="1"/>
              <a:t>inibitoridella</a:t>
            </a:r>
            <a:r>
              <a:rPr lang="it-IT" sz="1400" dirty="0"/>
              <a:t> </a:t>
            </a:r>
            <a:r>
              <a:rPr lang="it-IT" sz="1400" dirty="0" err="1"/>
              <a:t>proteasi</a:t>
            </a:r>
            <a:r>
              <a:rPr lang="it-IT" sz="1400" dirty="0"/>
              <a:t> del virus HIV, efficace nell’attenuare i sintomi dell’ARDS e diminuire quindi la </a:t>
            </a:r>
            <a:r>
              <a:rPr lang="it-IT" sz="1400" dirty="0" err="1"/>
              <a:t>mortalita</a:t>
            </a:r>
            <a:r>
              <a:rPr lang="it-IT" sz="1400" dirty="0"/>
              <a:t>.</a:t>
            </a:r>
            <a:r>
              <a:rPr lang="it-IT" sz="1400" b="1" dirty="0"/>
              <a:t> </a:t>
            </a:r>
            <a:r>
              <a:rPr lang="it-IT" sz="1400" dirty="0">
                <a:solidFill>
                  <a:srgbClr val="FFFF00"/>
                </a:solidFill>
              </a:rPr>
              <a:t>Il </a:t>
            </a:r>
            <a:r>
              <a:rPr lang="it-IT" sz="1400" dirty="0" err="1">
                <a:solidFill>
                  <a:srgbClr val="FFFF00"/>
                </a:solidFill>
              </a:rPr>
              <a:t>remdesivir</a:t>
            </a:r>
            <a:r>
              <a:rPr lang="it-IT" sz="1400" dirty="0">
                <a:solidFill>
                  <a:srgbClr val="FFFF00"/>
                </a:solidFill>
              </a:rPr>
              <a:t> è un inibitore a largo spettro di RNA polimerasi </a:t>
            </a:r>
            <a:r>
              <a:rPr lang="it-IT" sz="1400" dirty="0"/>
              <a:t>virali che ha mostrato una certa efficacia sia </a:t>
            </a:r>
            <a:r>
              <a:rPr lang="it-IT" sz="1400" i="1" dirty="0" err="1"/>
              <a:t>invitro</a:t>
            </a:r>
            <a:r>
              <a:rPr lang="it-IT" sz="1400" i="1" dirty="0"/>
              <a:t> </a:t>
            </a:r>
            <a:r>
              <a:rPr lang="it-IT" sz="1400" dirty="0"/>
              <a:t>sia in modelli animali di SARS e </a:t>
            </a:r>
            <a:r>
              <a:rPr lang="it-IT" sz="1400" dirty="0" err="1"/>
              <a:t>MERS-CoV</a:t>
            </a:r>
            <a:r>
              <a:rPr lang="it-IT" sz="1400" dirty="0"/>
              <a:t>.</a:t>
            </a:r>
            <a:r>
              <a:rPr lang="it-IT" sz="1400" i="1" dirty="0"/>
              <a:t> </a:t>
            </a:r>
            <a:endParaRPr lang="it-IT" sz="1400" dirty="0"/>
          </a:p>
          <a:p>
            <a:pPr algn="just">
              <a:defRPr/>
            </a:pPr>
            <a:r>
              <a:rPr lang="it-IT" sz="1400" dirty="0"/>
              <a:t>Al momento non e’ noto quale protezione nel tempo conferiscano gli anticorpi sviluppati in risposta all’infezione da SARS-CoV-2, non sembra ad oggi applicabile su vasta scala l’opzione di somministrare ai malati </a:t>
            </a:r>
            <a:r>
              <a:rPr lang="it-IT" sz="1400" dirty="0">
                <a:solidFill>
                  <a:srgbClr val="00B050"/>
                </a:solidFill>
              </a:rPr>
              <a:t>il plasma di pazienti che hanno superato la fase acuta</a:t>
            </a:r>
            <a:r>
              <a:rPr lang="it-IT" sz="1400" dirty="0"/>
              <a:t>.</a:t>
            </a:r>
          </a:p>
          <a:p>
            <a:pPr algn="just">
              <a:defRPr/>
            </a:pPr>
            <a:r>
              <a:rPr lang="it-IT" sz="1400" dirty="0" err="1">
                <a:solidFill>
                  <a:srgbClr val="C00000"/>
                </a:solidFill>
              </a:rPr>
              <a:t>Idrossoclorochina</a:t>
            </a:r>
            <a:endParaRPr lang="it-IT" sz="1400" dirty="0">
              <a:solidFill>
                <a:srgbClr val="C00000"/>
              </a:solidFill>
            </a:endParaRPr>
          </a:p>
          <a:p>
            <a:pPr algn="just">
              <a:defRPr/>
            </a:pPr>
            <a:r>
              <a:rPr lang="it-IT" sz="1400" dirty="0" err="1">
                <a:solidFill>
                  <a:srgbClr val="C00000"/>
                </a:solidFill>
              </a:rPr>
              <a:t>Azitromicina</a:t>
            </a:r>
            <a:endParaRPr lang="it-IT" sz="1400" dirty="0">
              <a:solidFill>
                <a:srgbClr val="C00000"/>
              </a:solidFill>
            </a:endParaRPr>
          </a:p>
          <a:p>
            <a:pPr algn="just">
              <a:defRPr/>
            </a:pPr>
            <a:r>
              <a:rPr lang="it-IT" sz="1400" dirty="0" err="1">
                <a:solidFill>
                  <a:srgbClr val="C00000"/>
                </a:solidFill>
              </a:rPr>
              <a:t>Tocilizumab</a:t>
            </a:r>
            <a:r>
              <a:rPr lang="it-IT" sz="1400" dirty="0">
                <a:solidFill>
                  <a:srgbClr val="C00000"/>
                </a:solidFill>
              </a:rPr>
              <a:t>/Eparina a baso peso molecolare</a:t>
            </a:r>
          </a:p>
          <a:p>
            <a:pPr>
              <a:defRPr/>
            </a:pPr>
            <a:endParaRPr lang="it-IT" sz="2000" dirty="0"/>
          </a:p>
        </p:txBody>
      </p:sp>
    </p:spTree>
    <p:extLst>
      <p:ext uri="{BB962C8B-B14F-4D97-AF65-F5344CB8AC3E}">
        <p14:creationId xmlns:p14="http://schemas.microsoft.com/office/powerpoint/2010/main" val="17683167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Come prevenire l’infezione </a:t>
            </a:r>
            <a:endParaRPr lang="it-IT" dirty="0"/>
          </a:p>
        </p:txBody>
      </p:sp>
      <p:sp>
        <p:nvSpPr>
          <p:cNvPr id="3" name="Segnaposto contenuto 2"/>
          <p:cNvSpPr>
            <a:spLocks noGrp="1"/>
          </p:cNvSpPr>
          <p:nvPr>
            <p:ph idx="1"/>
          </p:nvPr>
        </p:nvSpPr>
        <p:spPr/>
        <p:txBody>
          <a:bodyPr/>
          <a:lstStyle/>
          <a:p>
            <a:pPr>
              <a:defRPr/>
            </a:pPr>
            <a:r>
              <a:rPr lang="en-US" sz="2000" dirty="0">
                <a:solidFill>
                  <a:srgbClr val="FF0000"/>
                </a:solidFill>
              </a:rPr>
              <a:t>● </a:t>
            </a:r>
            <a:r>
              <a:rPr lang="it-IT" sz="2000" b="1" dirty="0">
                <a:solidFill>
                  <a:srgbClr val="FF0000"/>
                </a:solidFill>
              </a:rPr>
              <a:t>Misure di prevenzione per tutta la popolazione</a:t>
            </a:r>
            <a:endParaRPr lang="it-IT" sz="2000" dirty="0">
              <a:solidFill>
                <a:srgbClr val="FF0000"/>
              </a:solidFill>
            </a:endParaRPr>
          </a:p>
          <a:p>
            <a:pPr>
              <a:defRPr/>
            </a:pPr>
            <a:r>
              <a:rPr lang="en-US" sz="2000" dirty="0">
                <a:solidFill>
                  <a:srgbClr val="FF0000"/>
                </a:solidFill>
              </a:rPr>
              <a:t>● </a:t>
            </a:r>
            <a:r>
              <a:rPr lang="it-IT" sz="2000" b="1" dirty="0">
                <a:solidFill>
                  <a:srgbClr val="FF0000"/>
                </a:solidFill>
              </a:rPr>
              <a:t>Misure di prevenzione per gli operatori di servizi/esercizi a contatto con il pubblico</a:t>
            </a:r>
            <a:endParaRPr lang="it-IT" sz="2000" dirty="0">
              <a:solidFill>
                <a:srgbClr val="FF0000"/>
              </a:solidFill>
            </a:endParaRPr>
          </a:p>
          <a:p>
            <a:pPr>
              <a:defRPr/>
            </a:pPr>
            <a:r>
              <a:rPr lang="en-US" sz="2000" dirty="0">
                <a:solidFill>
                  <a:srgbClr val="FF0000"/>
                </a:solidFill>
              </a:rPr>
              <a:t>● </a:t>
            </a:r>
            <a:r>
              <a:rPr lang="it-IT" sz="2000" b="1" dirty="0">
                <a:solidFill>
                  <a:srgbClr val="FF0000"/>
                </a:solidFill>
              </a:rPr>
              <a:t>Misure di prevenzione per gli operatori sanitari</a:t>
            </a:r>
            <a:endParaRPr lang="it-IT" sz="2000" dirty="0">
              <a:solidFill>
                <a:srgbClr val="FF0000"/>
              </a:solidFill>
            </a:endParaRPr>
          </a:p>
          <a:p>
            <a:pPr>
              <a:defRPr/>
            </a:pPr>
            <a:r>
              <a:rPr lang="it-IT" sz="2000" b="1" dirty="0"/>
              <a:t>In sintesi</a:t>
            </a:r>
            <a:endParaRPr lang="it-IT" sz="2000" dirty="0"/>
          </a:p>
          <a:p>
            <a:pPr>
              <a:defRPr/>
            </a:pPr>
            <a:r>
              <a:rPr lang="it-IT" sz="2000" b="1" dirty="0"/>
              <a:t>Le misure di prevenzione consentono di abbattere il rischio di contagiarsi in</a:t>
            </a:r>
            <a:r>
              <a:rPr lang="it-IT" sz="2000" dirty="0"/>
              <a:t> </a:t>
            </a:r>
            <a:r>
              <a:rPr lang="it-IT" sz="2000" b="1" dirty="0"/>
              <a:t>presenza di un soggetto infetto. Diverse sono le raccomandazioni per la popolazione,</a:t>
            </a:r>
            <a:r>
              <a:rPr lang="it-IT" sz="2000" dirty="0"/>
              <a:t> </a:t>
            </a:r>
            <a:r>
              <a:rPr lang="it-IT" sz="2000" b="1" dirty="0"/>
              <a:t>per la quale lavaggio delle mani e </a:t>
            </a:r>
            <a:r>
              <a:rPr lang="it-IT" sz="2000" b="1" i="1" dirty="0" err="1"/>
              <a:t>cough</a:t>
            </a:r>
            <a:r>
              <a:rPr lang="it-IT" sz="2000" b="1" i="1" dirty="0"/>
              <a:t> </a:t>
            </a:r>
            <a:r>
              <a:rPr lang="it-IT" sz="2000" b="1" i="1" dirty="0" err="1"/>
              <a:t>etiquette</a:t>
            </a:r>
            <a:r>
              <a:rPr lang="it-IT" sz="2000" b="1" i="1" dirty="0"/>
              <a:t> </a:t>
            </a:r>
            <a:r>
              <a:rPr lang="it-IT" sz="2000" b="1" dirty="0"/>
              <a:t>sono i cardini da seguire, per le</a:t>
            </a:r>
            <a:endParaRPr lang="it-IT" sz="2000" dirty="0"/>
          </a:p>
          <a:p>
            <a:pPr>
              <a:defRPr/>
            </a:pPr>
            <a:r>
              <a:rPr lang="it-IT" sz="2000" b="1" dirty="0"/>
              <a:t>persone a contatto con il pubblico e infine per gli operatori sanitari, che devono usare gli</a:t>
            </a:r>
            <a:r>
              <a:rPr lang="it-IT" sz="2000" dirty="0"/>
              <a:t> </a:t>
            </a:r>
            <a:r>
              <a:rPr lang="it-IT" sz="2000" b="1" dirty="0"/>
              <a:t>appositi dispositivi protettivi individuali.</a:t>
            </a:r>
            <a:endParaRPr lang="it-IT" sz="2000" dirty="0"/>
          </a:p>
          <a:p>
            <a:pPr>
              <a:defRPr/>
            </a:pPr>
            <a:endParaRPr lang="it-IT" sz="2000" dirty="0"/>
          </a:p>
        </p:txBody>
      </p:sp>
    </p:spTree>
    <p:extLst>
      <p:ext uri="{BB962C8B-B14F-4D97-AF65-F5344CB8AC3E}">
        <p14:creationId xmlns:p14="http://schemas.microsoft.com/office/powerpoint/2010/main" val="34168466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4"/>
            <a:ext cx="8229600" cy="847725"/>
          </a:xfrm>
        </p:spPr>
        <p:txBody>
          <a:bodyPr/>
          <a:lstStyle/>
          <a:p>
            <a:pPr>
              <a:defRPr/>
            </a:pPr>
            <a:r>
              <a:rPr lang="it-IT" dirty="0" smtClean="0"/>
              <a:t>Lavaggio delle mani</a:t>
            </a:r>
            <a:endParaRPr lang="it-IT" dirty="0"/>
          </a:p>
        </p:txBody>
      </p:sp>
      <p:sp>
        <p:nvSpPr>
          <p:cNvPr id="3" name="Segnaposto contenuto 2"/>
          <p:cNvSpPr>
            <a:spLocks noGrp="1"/>
          </p:cNvSpPr>
          <p:nvPr>
            <p:ph idx="1"/>
          </p:nvPr>
        </p:nvSpPr>
        <p:spPr>
          <a:xfrm>
            <a:off x="1981200" y="1196976"/>
            <a:ext cx="8229600" cy="5661025"/>
          </a:xfrm>
        </p:spPr>
        <p:txBody>
          <a:bodyPr/>
          <a:lstStyle/>
          <a:p>
            <a:pPr>
              <a:defRPr/>
            </a:pPr>
            <a:r>
              <a:rPr lang="it-IT" sz="2000" dirty="0" err="1"/>
              <a:t>Perchè</a:t>
            </a:r>
            <a:r>
              <a:rPr lang="it-IT" sz="2000" dirty="0"/>
              <a:t> il lavaggio delle mani sia efficace occorre che la procedura sia eseguita per 40-60 secondi avendo cura di insaponare e sfregare il sapone sul palmo, sul dorso e nello spazio tra le dita. Le mani vanno sciacquate quindi con acqua corrente pulita, fredda o tiepida. In assenza di acqua si raccomanda </a:t>
            </a:r>
            <a:r>
              <a:rPr lang="it-IT" sz="2000" dirty="0">
                <a:solidFill>
                  <a:srgbClr val="00B050"/>
                </a:solidFill>
              </a:rPr>
              <a:t>il </a:t>
            </a:r>
            <a:r>
              <a:rPr lang="it-IT" sz="2000" dirty="0" err="1">
                <a:solidFill>
                  <a:srgbClr val="00B050"/>
                </a:solidFill>
              </a:rPr>
              <a:t>frizionamento</a:t>
            </a:r>
            <a:r>
              <a:rPr lang="it-IT" sz="2000" dirty="0">
                <a:solidFill>
                  <a:srgbClr val="00B050"/>
                </a:solidFill>
              </a:rPr>
              <a:t> delle mani con soluzione alcolica per 20-40 secondi. </a:t>
            </a:r>
            <a:r>
              <a:rPr lang="it-IT" sz="2000" dirty="0"/>
              <a:t>Le mani vanno lavate spesso, in particolare:</a:t>
            </a:r>
          </a:p>
          <a:p>
            <a:pPr>
              <a:defRPr/>
            </a:pPr>
            <a:r>
              <a:rPr lang="en-US" sz="2000" dirty="0"/>
              <a:t> </a:t>
            </a:r>
            <a:r>
              <a:rPr lang="it-IT" sz="2000" dirty="0"/>
              <a:t>prima e dopo aver cucinato;</a:t>
            </a:r>
          </a:p>
          <a:p>
            <a:pPr>
              <a:defRPr/>
            </a:pPr>
            <a:r>
              <a:rPr lang="en-US" sz="2000" dirty="0"/>
              <a:t> </a:t>
            </a:r>
            <a:r>
              <a:rPr lang="it-IT" sz="2000" dirty="0"/>
              <a:t>prima di mangiare;</a:t>
            </a:r>
          </a:p>
          <a:p>
            <a:pPr>
              <a:defRPr/>
            </a:pPr>
            <a:r>
              <a:rPr lang="en-US" sz="2000" dirty="0"/>
              <a:t> </a:t>
            </a:r>
            <a:r>
              <a:rPr lang="it-IT" sz="2000" dirty="0"/>
              <a:t>prima e dopo aver assistito qualcuno con vomito o diarrea;</a:t>
            </a:r>
          </a:p>
          <a:p>
            <a:pPr>
              <a:defRPr/>
            </a:pPr>
            <a:r>
              <a:rPr lang="en-US" sz="2000" dirty="0"/>
              <a:t> </a:t>
            </a:r>
            <a:r>
              <a:rPr lang="it-IT" sz="2000" dirty="0"/>
              <a:t>prima e dopo aver medicato una ferita;</a:t>
            </a:r>
          </a:p>
          <a:p>
            <a:pPr>
              <a:defRPr/>
            </a:pPr>
            <a:r>
              <a:rPr lang="en-US" sz="2000" dirty="0"/>
              <a:t> </a:t>
            </a:r>
            <a:r>
              <a:rPr lang="it-IT" sz="2000" dirty="0"/>
              <a:t>dopo essere stati in bagno;</a:t>
            </a:r>
          </a:p>
          <a:p>
            <a:pPr>
              <a:defRPr/>
            </a:pPr>
            <a:r>
              <a:rPr lang="en-US" sz="2000" dirty="0"/>
              <a:t> </a:t>
            </a:r>
            <a:r>
              <a:rPr lang="it-IT" sz="2000" dirty="0"/>
              <a:t>dopo aver cambiato il pannolino a un bambino o pannoloni;</a:t>
            </a:r>
          </a:p>
          <a:p>
            <a:pPr>
              <a:defRPr/>
            </a:pPr>
            <a:r>
              <a:rPr lang="en-US" sz="2000" dirty="0"/>
              <a:t> </a:t>
            </a:r>
            <a:r>
              <a:rPr lang="it-IT" sz="2000" dirty="0"/>
              <a:t>dopo essersi soffiati il naso, dopo aver tossito o starnutito;</a:t>
            </a:r>
          </a:p>
          <a:p>
            <a:pPr>
              <a:defRPr/>
            </a:pPr>
            <a:r>
              <a:rPr lang="en-US" sz="2000" dirty="0"/>
              <a:t> </a:t>
            </a:r>
            <a:r>
              <a:rPr lang="it-IT" sz="2000" dirty="0"/>
              <a:t>dopo aver toccato il cibo per animali;</a:t>
            </a:r>
          </a:p>
          <a:p>
            <a:pPr>
              <a:defRPr/>
            </a:pPr>
            <a:r>
              <a:rPr lang="en-US" sz="2000" dirty="0"/>
              <a:t> </a:t>
            </a:r>
            <a:r>
              <a:rPr lang="it-IT" sz="2000" dirty="0"/>
              <a:t>dopo aver toccato la spazzatura.</a:t>
            </a:r>
          </a:p>
        </p:txBody>
      </p:sp>
    </p:spTree>
    <p:extLst>
      <p:ext uri="{BB962C8B-B14F-4D97-AF65-F5344CB8AC3E}">
        <p14:creationId xmlns:p14="http://schemas.microsoft.com/office/powerpoint/2010/main" val="2400932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990600"/>
          </a:xfrm>
        </p:spPr>
        <p:txBody>
          <a:bodyPr/>
          <a:lstStyle/>
          <a:p>
            <a:pPr>
              <a:defRPr/>
            </a:pPr>
            <a:r>
              <a:rPr lang="it-IT" dirty="0" smtClean="0"/>
              <a:t>Approccio comunicativo</a:t>
            </a:r>
            <a:endParaRPr lang="it-IT" dirty="0"/>
          </a:p>
        </p:txBody>
      </p:sp>
      <p:sp>
        <p:nvSpPr>
          <p:cNvPr id="3" name="Segnaposto contenuto 2"/>
          <p:cNvSpPr>
            <a:spLocks noGrp="1"/>
          </p:cNvSpPr>
          <p:nvPr>
            <p:ph idx="1"/>
          </p:nvPr>
        </p:nvSpPr>
        <p:spPr>
          <a:xfrm>
            <a:off x="1981200" y="1600200"/>
            <a:ext cx="8229600" cy="4997450"/>
          </a:xfrm>
        </p:spPr>
        <p:txBody>
          <a:bodyPr/>
          <a:lstStyle/>
          <a:p>
            <a:pPr>
              <a:defRPr/>
            </a:pPr>
            <a:r>
              <a:rPr lang="it-IT" sz="1800" b="1" dirty="0"/>
              <a:t>In corso di emergenze infettive, </a:t>
            </a:r>
            <a:r>
              <a:rPr lang="it-IT" sz="1800" b="1" dirty="0">
                <a:solidFill>
                  <a:srgbClr val="FF0000"/>
                </a:solidFill>
              </a:rPr>
              <a:t>la comunicazione riveste un ruolo cruciale</a:t>
            </a:r>
            <a:r>
              <a:rPr lang="it-IT" sz="1800" b="1" dirty="0"/>
              <a:t>: le</a:t>
            </a:r>
            <a:r>
              <a:rPr lang="it-IT" sz="1800" dirty="0"/>
              <a:t> </a:t>
            </a:r>
            <a:r>
              <a:rPr lang="it-IT" sz="1800" b="1" dirty="0"/>
              <a:t>autorità sanitarie e i singoli operatori devono sapere quali informazioni trasmettere</a:t>
            </a:r>
            <a:r>
              <a:rPr lang="it-IT" sz="1800" dirty="0"/>
              <a:t> </a:t>
            </a:r>
            <a:r>
              <a:rPr lang="it-IT" sz="1800" b="1" dirty="0"/>
              <a:t>e come trasmetterle, evitando un approccio dall’alto al basso (top-down), dalle</a:t>
            </a:r>
            <a:r>
              <a:rPr lang="it-IT" sz="1800" dirty="0"/>
              <a:t> </a:t>
            </a:r>
            <a:r>
              <a:rPr lang="it-IT" sz="1800" b="1" dirty="0"/>
              <a:t>istituzioni ai cittadini, e promuovendo le conoscenze in tutti i gruppi sociali. </a:t>
            </a:r>
          </a:p>
          <a:p>
            <a:pPr>
              <a:defRPr/>
            </a:pPr>
            <a:r>
              <a:rPr lang="it-IT" sz="1800" b="1" dirty="0"/>
              <a:t>Tutte le istituzioni di riferimento, accanto a documenti di indirizzo per i professionisti, hanno</a:t>
            </a:r>
            <a:r>
              <a:rPr lang="it-IT" sz="1800" dirty="0"/>
              <a:t> </a:t>
            </a:r>
            <a:r>
              <a:rPr lang="it-IT" sz="1800" b="1" dirty="0"/>
              <a:t>pubblicato informazioni per i cittadini.</a:t>
            </a:r>
            <a:endParaRPr lang="it-IT" sz="1800" dirty="0"/>
          </a:p>
          <a:p>
            <a:pPr>
              <a:defRPr/>
            </a:pPr>
            <a:r>
              <a:rPr lang="it-IT" sz="1800" b="1" dirty="0"/>
              <a:t> </a:t>
            </a:r>
            <a:endParaRPr lang="it-IT" sz="1800" dirty="0"/>
          </a:p>
          <a:p>
            <a:pPr>
              <a:defRPr/>
            </a:pPr>
            <a:r>
              <a:rPr lang="it-IT" sz="1800" dirty="0">
                <a:solidFill>
                  <a:srgbClr val="FF0000"/>
                </a:solidFill>
              </a:rPr>
              <a:t>La comunicazione è una delle strategie chiave per una efficace applicazione delle misure preventive: è cruciale educare e informare i cittadini sul rischio reale stimato in base ai dati al momento disponibili e sui corretti comportamenti, aumentando la consapevolezza della malattia ed evitando la cattiva informazione.</a:t>
            </a:r>
          </a:p>
          <a:p>
            <a:pPr>
              <a:defRPr/>
            </a:pPr>
            <a:r>
              <a:rPr lang="it-IT" sz="1800" dirty="0"/>
              <a:t>Gli operatori sanitari sono l’interfaccia tra le istituzioni e i cittadini e pertanto giocano un ruolo fondamentale.</a:t>
            </a:r>
          </a:p>
          <a:p>
            <a:pPr>
              <a:defRPr/>
            </a:pPr>
            <a:endParaRPr lang="it-IT" dirty="0"/>
          </a:p>
        </p:txBody>
      </p:sp>
    </p:spTree>
    <p:extLst>
      <p:ext uri="{BB962C8B-B14F-4D97-AF65-F5344CB8AC3E}">
        <p14:creationId xmlns:p14="http://schemas.microsoft.com/office/powerpoint/2010/main" val="30707626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Circolare ministeriale</a:t>
            </a:r>
            <a:endParaRPr lang="it-IT" dirty="0"/>
          </a:p>
        </p:txBody>
      </p:sp>
      <p:sp>
        <p:nvSpPr>
          <p:cNvPr id="3" name="Segnaposto contenuto 2"/>
          <p:cNvSpPr>
            <a:spLocks noGrp="1"/>
          </p:cNvSpPr>
          <p:nvPr>
            <p:ph idx="1"/>
          </p:nvPr>
        </p:nvSpPr>
        <p:spPr/>
        <p:txBody>
          <a:bodyPr/>
          <a:lstStyle/>
          <a:p>
            <a:pPr>
              <a:defRPr/>
            </a:pPr>
            <a:r>
              <a:rPr lang="it-IT" sz="2400" dirty="0">
                <a:solidFill>
                  <a:srgbClr val="FF0000"/>
                </a:solidFill>
              </a:rPr>
              <a:t>La circolare ministeriale del 22 febbraio 2020 </a:t>
            </a:r>
            <a:r>
              <a:rPr lang="it-IT" sz="2400" dirty="0"/>
              <a:t>ribadisce l’importanza dell’igiene delle mani. </a:t>
            </a:r>
          </a:p>
          <a:p>
            <a:pPr>
              <a:defRPr/>
            </a:pPr>
            <a:r>
              <a:rPr lang="it-IT" sz="2400" dirty="0"/>
              <a:t>Raccomanda di </a:t>
            </a:r>
            <a:r>
              <a:rPr lang="it-IT" sz="2400" dirty="0">
                <a:solidFill>
                  <a:srgbClr val="00B050"/>
                </a:solidFill>
              </a:rPr>
              <a:t>posizionare distributori di gel alcolici (60-85%) nei luoghi affollati </a:t>
            </a:r>
            <a:r>
              <a:rPr lang="it-IT" sz="2400" dirty="0"/>
              <a:t>(aeroporti, stazioni ferroviarie, porti, metropolitane,scuole, centri commerciali, mercati, centri congressuali, eccetera) e di esporre contestualmente materiali informativi su igiene delle mani, igiene respiratoria e distanziamento sociale.</a:t>
            </a:r>
          </a:p>
          <a:p>
            <a:pPr>
              <a:defRPr/>
            </a:pPr>
            <a:endParaRPr lang="it-IT" sz="2400" dirty="0"/>
          </a:p>
        </p:txBody>
      </p:sp>
    </p:spTree>
    <p:extLst>
      <p:ext uri="{BB962C8B-B14F-4D97-AF65-F5344CB8AC3E}">
        <p14:creationId xmlns:p14="http://schemas.microsoft.com/office/powerpoint/2010/main" val="33162705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774700"/>
          </a:xfrm>
        </p:spPr>
        <p:txBody>
          <a:bodyPr/>
          <a:lstStyle/>
          <a:p>
            <a:pPr>
              <a:defRPr/>
            </a:pPr>
            <a:r>
              <a:rPr lang="it-IT" sz="2000" dirty="0" err="1"/>
              <a:t>Cough</a:t>
            </a:r>
            <a:r>
              <a:rPr lang="it-IT" sz="2000" dirty="0"/>
              <a:t> </a:t>
            </a:r>
            <a:r>
              <a:rPr lang="it-IT" sz="2000" dirty="0" err="1"/>
              <a:t>etiquette</a:t>
            </a:r>
            <a:endParaRPr lang="it-IT" sz="2000" dirty="0"/>
          </a:p>
        </p:txBody>
      </p:sp>
      <p:sp>
        <p:nvSpPr>
          <p:cNvPr id="3" name="Segnaposto contenuto 2"/>
          <p:cNvSpPr>
            <a:spLocks noGrp="1"/>
          </p:cNvSpPr>
          <p:nvPr>
            <p:ph idx="1"/>
          </p:nvPr>
        </p:nvSpPr>
        <p:spPr>
          <a:xfrm>
            <a:off x="1981200" y="1196976"/>
            <a:ext cx="8229600" cy="5472113"/>
          </a:xfrm>
        </p:spPr>
        <p:txBody>
          <a:bodyPr/>
          <a:lstStyle/>
          <a:p>
            <a:pPr algn="just">
              <a:defRPr/>
            </a:pPr>
            <a:r>
              <a:rPr lang="it-IT" sz="1800" dirty="0"/>
              <a:t>Per proteggere gli altri, in presenza di qualsiasi infezione respiratoria, bisognerebbe sempre coprire naso e bocca quando si tossisce o starnutisce, possibilmente con un fazzoletto di carta o coprendosi con la parte interna del gomito. Il fazzoletto di carta va quindi eliminato e occorre lavarsi subito le mani con acqua e sapone.</a:t>
            </a:r>
          </a:p>
          <a:p>
            <a:pPr algn="just">
              <a:defRPr/>
            </a:pPr>
            <a:r>
              <a:rPr lang="it-IT" sz="1800" dirty="0"/>
              <a:t>In alcuni Paesi asiatici, in particolare Cina e Giappone, le persone hanno l’abitudine di utilizzare le mascherine chirurgiche anche quando sono sane o hanno un semplice raffreddore. A riguardo l’OMS segnala che la circolazione di persone provenienti da questi Paesi con mascherina chirurgica non deve allarmare e non deve essere considerato segno di infezione respiratoria grave e/o da SARS-CoV-2, si tratta semplicemente di una usanza tipica del Paese (</a:t>
            </a:r>
            <a:r>
              <a:rPr lang="it-IT" sz="1800" i="1" dirty="0" err="1"/>
              <a:t>cough</a:t>
            </a:r>
            <a:r>
              <a:rPr lang="it-IT" sz="1800" i="1" dirty="0"/>
              <a:t> </a:t>
            </a:r>
            <a:r>
              <a:rPr lang="it-IT" sz="1800" i="1" dirty="0" err="1"/>
              <a:t>etiquette</a:t>
            </a:r>
            <a:r>
              <a:rPr lang="it-IT" sz="1800" dirty="0"/>
              <a:t>).</a:t>
            </a:r>
          </a:p>
          <a:p>
            <a:pPr algn="just">
              <a:defRPr/>
            </a:pPr>
            <a:r>
              <a:rPr lang="it-IT" sz="1800" dirty="0"/>
              <a:t>Inoltre l’OMS segnala che l’uso delle mascherine da parte di persone sane a scopo di prevenzione non e’ raccomandato in quanto non è sostenuta da prove di efficacia. Il timore di infezione da SARS-CoV-2 ha portato a un uso non giustificato di mascherine, causando un picco di richieste e un conseguente aumento dei prezzi. Il rischio inoltre e che tale aumento di richiesta possa determinare </a:t>
            </a:r>
            <a:r>
              <a:rPr lang="it-IT" sz="1800" dirty="0" err="1"/>
              <a:t>difficolta’</a:t>
            </a:r>
            <a:r>
              <a:rPr lang="it-IT" sz="1800" dirty="0"/>
              <a:t> di approvvigionamento in caso di focolai epidemici.</a:t>
            </a:r>
          </a:p>
          <a:p>
            <a:pPr>
              <a:defRPr/>
            </a:pPr>
            <a:endParaRPr lang="it-IT" sz="2000" dirty="0"/>
          </a:p>
        </p:txBody>
      </p:sp>
    </p:spTree>
    <p:extLst>
      <p:ext uri="{BB962C8B-B14F-4D97-AF65-F5344CB8AC3E}">
        <p14:creationId xmlns:p14="http://schemas.microsoft.com/office/powerpoint/2010/main" val="42371253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Prevenzione</a:t>
            </a:r>
            <a:endParaRPr lang="it-IT" dirty="0"/>
          </a:p>
        </p:txBody>
      </p:sp>
      <p:sp>
        <p:nvSpPr>
          <p:cNvPr id="3" name="Segnaposto contenuto 2"/>
          <p:cNvSpPr>
            <a:spLocks noGrp="1"/>
          </p:cNvSpPr>
          <p:nvPr>
            <p:ph idx="1"/>
          </p:nvPr>
        </p:nvSpPr>
        <p:spPr>
          <a:xfrm>
            <a:off x="1981200" y="1600200"/>
            <a:ext cx="8229600" cy="4997450"/>
          </a:xfrm>
        </p:spPr>
        <p:txBody>
          <a:bodyPr/>
          <a:lstStyle/>
          <a:p>
            <a:pPr algn="just">
              <a:defRPr/>
            </a:pPr>
            <a:r>
              <a:rPr lang="it-IT" sz="2000" dirty="0"/>
              <a:t>L’utilizzo infatti e’ raccomandato solo in caso di malattia (sintomi febbrili e respiratori) per diminuire il rischio di contagio di parenti, amici, colleghi, personale di assistenza, contatti ravvicinati casuali per esempio sui mezzi pubblici, compagni di scuola, persone con difese immunitarie diminuite e anche neonati durante l’allattamento.</a:t>
            </a:r>
          </a:p>
          <a:p>
            <a:pPr algn="just">
              <a:defRPr/>
            </a:pPr>
            <a:r>
              <a:rPr lang="it-IT" sz="2000" dirty="0"/>
              <a:t>Non va dimenticato infine che, se necessarie, le mascherine devono essere indossate e maneggiate con cura dopo aver lavato le mani, cosi da evitare il rischio di trasmissione associato all’uso scorretto.</a:t>
            </a:r>
          </a:p>
          <a:p>
            <a:pPr algn="just">
              <a:defRPr/>
            </a:pPr>
            <a:r>
              <a:rPr lang="it-IT" sz="2000" dirty="0"/>
              <a:t>In particolare si raccomanda di:</a:t>
            </a:r>
          </a:p>
          <a:p>
            <a:pPr algn="just">
              <a:defRPr/>
            </a:pPr>
            <a:r>
              <a:rPr lang="en-US" sz="2000" dirty="0"/>
              <a:t> </a:t>
            </a:r>
            <a:r>
              <a:rPr lang="it-IT" sz="2000" dirty="0">
                <a:solidFill>
                  <a:srgbClr val="00B050"/>
                </a:solidFill>
              </a:rPr>
              <a:t>posizionare la mascherina sulla bocca e sul naso riducendo lo spazio tra il viso e la maschera;</a:t>
            </a:r>
          </a:p>
          <a:p>
            <a:pPr algn="just">
              <a:defRPr/>
            </a:pPr>
            <a:r>
              <a:rPr lang="en-US" sz="2000" dirty="0"/>
              <a:t> </a:t>
            </a:r>
            <a:r>
              <a:rPr lang="it-IT" sz="2000" dirty="0">
                <a:solidFill>
                  <a:srgbClr val="FF0000"/>
                </a:solidFill>
              </a:rPr>
              <a:t>evitare di toccare la mascherina;</a:t>
            </a:r>
          </a:p>
          <a:p>
            <a:pPr algn="just">
              <a:defRPr/>
            </a:pPr>
            <a:r>
              <a:rPr lang="en-US" sz="2000" dirty="0"/>
              <a:t> </a:t>
            </a:r>
            <a:r>
              <a:rPr lang="it-IT" sz="2000" dirty="0">
                <a:solidFill>
                  <a:srgbClr val="00B050"/>
                </a:solidFill>
              </a:rPr>
              <a:t>togliere la mascherina senza toccarla davanti;</a:t>
            </a:r>
          </a:p>
          <a:p>
            <a:pPr algn="just">
              <a:defRPr/>
            </a:pPr>
            <a:r>
              <a:rPr lang="en-US" sz="2000" dirty="0"/>
              <a:t> </a:t>
            </a:r>
            <a:r>
              <a:rPr lang="it-IT" sz="2000" dirty="0">
                <a:solidFill>
                  <a:srgbClr val="FF0000"/>
                </a:solidFill>
              </a:rPr>
              <a:t>cambiare la mascherina con una pulita, non riutilizzare due volte la stessa. </a:t>
            </a:r>
          </a:p>
          <a:p>
            <a:pPr>
              <a:defRPr/>
            </a:pPr>
            <a:endParaRPr lang="it-IT" sz="1400" dirty="0"/>
          </a:p>
        </p:txBody>
      </p:sp>
    </p:spTree>
    <p:extLst>
      <p:ext uri="{BB962C8B-B14F-4D97-AF65-F5344CB8AC3E}">
        <p14:creationId xmlns:p14="http://schemas.microsoft.com/office/powerpoint/2010/main" val="2582014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919162"/>
          </a:xfrm>
        </p:spPr>
        <p:txBody>
          <a:bodyPr/>
          <a:lstStyle/>
          <a:p>
            <a:pPr>
              <a:defRPr/>
            </a:pPr>
            <a:r>
              <a:rPr lang="it-IT" sz="3200" dirty="0"/>
              <a:t>Contatto iniziale e valutazione del rischio(1)</a:t>
            </a:r>
          </a:p>
        </p:txBody>
      </p:sp>
      <p:sp>
        <p:nvSpPr>
          <p:cNvPr id="3" name="Segnaposto contenuto 2"/>
          <p:cNvSpPr>
            <a:spLocks noGrp="1"/>
          </p:cNvSpPr>
          <p:nvPr>
            <p:ph idx="1"/>
          </p:nvPr>
        </p:nvSpPr>
        <p:spPr>
          <a:xfrm>
            <a:off x="1981200" y="1600200"/>
            <a:ext cx="8229600" cy="5257800"/>
          </a:xfrm>
        </p:spPr>
        <p:txBody>
          <a:bodyPr/>
          <a:lstStyle/>
          <a:p>
            <a:pPr algn="just">
              <a:defRPr/>
            </a:pPr>
            <a:r>
              <a:rPr lang="en-US" sz="1800" dirty="0"/>
              <a:t> </a:t>
            </a:r>
            <a:r>
              <a:rPr lang="it-IT" sz="1800" dirty="0"/>
              <a:t>Tutto il personale coinvolto, incluso quello amministrativo a contatto con il paziente, dovrebbe essere consapevole:</a:t>
            </a:r>
          </a:p>
          <a:p>
            <a:pPr algn="just">
              <a:defRPr/>
            </a:pPr>
            <a:r>
              <a:rPr lang="en-US" sz="1800" dirty="0"/>
              <a:t>→ </a:t>
            </a:r>
            <a:r>
              <a:rPr lang="it-IT" sz="1800" dirty="0"/>
              <a:t>della situazione epidemiologica del SARS-CoV-2 nel proprio paese e a livello globale</a:t>
            </a:r>
          </a:p>
          <a:p>
            <a:pPr algn="just">
              <a:defRPr/>
            </a:pPr>
            <a:r>
              <a:rPr lang="en-US" sz="1800" dirty="0"/>
              <a:t>→ </a:t>
            </a:r>
            <a:r>
              <a:rPr lang="it-IT" sz="1800" dirty="0"/>
              <a:t>dei fattori di rischio conosciuti per le infezioni</a:t>
            </a:r>
          </a:p>
          <a:p>
            <a:pPr algn="just">
              <a:defRPr/>
            </a:pPr>
            <a:r>
              <a:rPr lang="en-US" sz="1800" dirty="0"/>
              <a:t>→ </a:t>
            </a:r>
            <a:r>
              <a:rPr lang="it-IT" sz="1800" dirty="0"/>
              <a:t>dei segni e sintomi clinici dei casi con SARS-CoV-2</a:t>
            </a:r>
          </a:p>
          <a:p>
            <a:pPr algn="just">
              <a:defRPr/>
            </a:pPr>
            <a:r>
              <a:rPr lang="en-US" sz="1800" dirty="0"/>
              <a:t>→ </a:t>
            </a:r>
            <a:r>
              <a:rPr lang="it-IT" sz="1800" dirty="0">
                <a:solidFill>
                  <a:srgbClr val="FF0000"/>
                </a:solidFill>
              </a:rPr>
              <a:t>delle misure raccomandate per la prevenzione e il controllo delle infezioni</a:t>
            </a:r>
          </a:p>
          <a:p>
            <a:pPr algn="just">
              <a:defRPr/>
            </a:pPr>
            <a:r>
              <a:rPr lang="en-US" sz="1800" dirty="0"/>
              <a:t>→ </a:t>
            </a:r>
            <a:r>
              <a:rPr lang="it-IT" sz="1800" dirty="0">
                <a:solidFill>
                  <a:srgbClr val="FFFF00"/>
                </a:solidFill>
              </a:rPr>
              <a:t>delle procedure per la notifica e il trasferimento delle persone in accertamento e dei casi sospetti, probabili e confermati e delle loro definizioni corrette.</a:t>
            </a:r>
          </a:p>
          <a:p>
            <a:pPr algn="just">
              <a:defRPr/>
            </a:pPr>
            <a:r>
              <a:rPr lang="en-US" sz="1800" dirty="0"/>
              <a:t> </a:t>
            </a:r>
            <a:r>
              <a:rPr lang="it-IT" sz="1800" dirty="0"/>
              <a:t>effettuare una prima valutazione del rischio sul posto, compresa una sintesi della storia di viaggi, clinica, epidemiologica e della presentazione clinica del paziente per valutare la </a:t>
            </a:r>
            <a:r>
              <a:rPr lang="it-IT" sz="1800" dirty="0" err="1"/>
              <a:t>probabilita’</a:t>
            </a:r>
            <a:r>
              <a:rPr lang="it-IT" sz="1800" dirty="0"/>
              <a:t> di una infezione da SARS-CoV-2. </a:t>
            </a:r>
          </a:p>
        </p:txBody>
      </p:sp>
    </p:spTree>
    <p:extLst>
      <p:ext uri="{BB962C8B-B14F-4D97-AF65-F5344CB8AC3E}">
        <p14:creationId xmlns:p14="http://schemas.microsoft.com/office/powerpoint/2010/main" val="22007202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2000" dirty="0"/>
              <a:t>Contatto iniziale e valutazione del rischio(2)</a:t>
            </a:r>
          </a:p>
        </p:txBody>
      </p:sp>
      <p:sp>
        <p:nvSpPr>
          <p:cNvPr id="3" name="Segnaposto contenuto 2"/>
          <p:cNvSpPr>
            <a:spLocks noGrp="1"/>
          </p:cNvSpPr>
          <p:nvPr>
            <p:ph idx="1"/>
          </p:nvPr>
        </p:nvSpPr>
        <p:spPr>
          <a:xfrm>
            <a:off x="1981200" y="1052514"/>
            <a:ext cx="8229600" cy="6048375"/>
          </a:xfrm>
        </p:spPr>
        <p:txBody>
          <a:bodyPr/>
          <a:lstStyle/>
          <a:p>
            <a:pPr algn="just">
              <a:defRPr/>
            </a:pPr>
            <a:r>
              <a:rPr lang="it-IT" sz="2000" dirty="0"/>
              <a:t>La </a:t>
            </a:r>
            <a:r>
              <a:rPr lang="it-IT" sz="2000" dirty="0" err="1"/>
              <a:t>probabilita’</a:t>
            </a:r>
            <a:r>
              <a:rPr lang="it-IT" sz="2000" dirty="0"/>
              <a:t> di trasmissione dipende dai segni e sintomi del paziente e dalle procedure che possono causare una esposizione a goccioline e aerosol di secrezioni respiratorie potenzialmente contenenti il virus;</a:t>
            </a:r>
          </a:p>
          <a:p>
            <a:pPr algn="just">
              <a:defRPr/>
            </a:pPr>
            <a:r>
              <a:rPr lang="en-US" sz="2000" dirty="0"/>
              <a:t> </a:t>
            </a:r>
            <a:r>
              <a:rPr lang="it-IT" sz="2000" dirty="0"/>
              <a:t>valutare la </a:t>
            </a:r>
            <a:r>
              <a:rPr lang="it-IT" sz="2000" dirty="0" err="1"/>
              <a:t>disponibilita’</a:t>
            </a:r>
            <a:r>
              <a:rPr lang="it-IT" sz="2000" dirty="0"/>
              <a:t> sul posto di dispositivi per la protezione individuale di tutto il personale coinvolto per applicare le precauzioni standard per evitare il contatto e la trasmissione da goccioline di saliva e secrezioni respiratorie. I DPI consigliati per i casi sospetti sono gli stessi previsti per i casi confermati;</a:t>
            </a:r>
          </a:p>
          <a:p>
            <a:pPr algn="just">
              <a:defRPr/>
            </a:pPr>
            <a:r>
              <a:rPr lang="en-US" sz="2000" dirty="0"/>
              <a:t> </a:t>
            </a:r>
            <a:r>
              <a:rPr lang="it-IT" sz="2000" dirty="0"/>
              <a:t> </a:t>
            </a:r>
            <a:r>
              <a:rPr lang="it-IT" sz="2000" dirty="0">
                <a:solidFill>
                  <a:srgbClr val="FFFF00"/>
                </a:solidFill>
              </a:rPr>
              <a:t>i casi sospetti dovrebbero essere isolati o almeno separati dagli altri pazienti e istruiti a indossare una mascherina chirurgica di protezione, cercando di evitare contatti non necessari;</a:t>
            </a:r>
          </a:p>
          <a:p>
            <a:pPr algn="just">
              <a:defRPr/>
            </a:pPr>
            <a:r>
              <a:rPr lang="en-US" sz="2000" dirty="0"/>
              <a:t> </a:t>
            </a:r>
            <a:r>
              <a:rPr lang="it-IT" sz="2000" dirty="0"/>
              <a:t>contattare il numero unico 118 che </a:t>
            </a:r>
            <a:r>
              <a:rPr lang="it-IT" sz="2000" dirty="0" err="1"/>
              <a:t>organizzera’</a:t>
            </a:r>
            <a:r>
              <a:rPr lang="it-IT" sz="2000" dirty="0"/>
              <a:t>  il trasporto presso una delle strutture ospedaliere con un reparto di malattie infettive e avvisare il Dipartimento di Igiene e Prevenzione Sanitaria della struttura territoriale del SSN (ASL/USL/ATS) per segnalare il caso.</a:t>
            </a:r>
          </a:p>
          <a:p>
            <a:pPr>
              <a:defRPr/>
            </a:pPr>
            <a:endParaRPr lang="it-IT" sz="2000" dirty="0"/>
          </a:p>
        </p:txBody>
      </p:sp>
    </p:spTree>
    <p:extLst>
      <p:ext uri="{BB962C8B-B14F-4D97-AF65-F5344CB8AC3E}">
        <p14:creationId xmlns:p14="http://schemas.microsoft.com/office/powerpoint/2010/main" val="28246799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Dispositivi</a:t>
            </a:r>
            <a:endParaRPr lang="it-IT" dirty="0"/>
          </a:p>
        </p:txBody>
      </p:sp>
      <p:sp>
        <p:nvSpPr>
          <p:cNvPr id="3" name="Segnaposto contenuto 2"/>
          <p:cNvSpPr>
            <a:spLocks noGrp="1"/>
          </p:cNvSpPr>
          <p:nvPr>
            <p:ph idx="1"/>
          </p:nvPr>
        </p:nvSpPr>
        <p:spPr>
          <a:xfrm>
            <a:off x="1981200" y="1600200"/>
            <a:ext cx="8229600" cy="5257800"/>
          </a:xfrm>
        </p:spPr>
        <p:txBody>
          <a:bodyPr/>
          <a:lstStyle/>
          <a:p>
            <a:pPr>
              <a:defRPr/>
            </a:pPr>
            <a:r>
              <a:rPr lang="it-IT" sz="2400" dirty="0"/>
              <a:t>E’ utile ribadire che sono raccomandati solo per gli operatori sanitari o per i soggetti con infezione accertata o sospetta per diminuire il rischio di contagio verso i contatti più stretti. Per essere efficaci e non controproducenti, dando una falsa sensazione di sicurezza, devono essere indossati in maniera corretta e con diversi accorgimenti.</a:t>
            </a:r>
          </a:p>
          <a:p>
            <a:pPr>
              <a:defRPr/>
            </a:pPr>
            <a:r>
              <a:rPr lang="it-IT" sz="2400" dirty="0"/>
              <a:t>Il Ministero della Salute ha emanato nel 2009 e aggiornato nel 2012 un documento dal titolo </a:t>
            </a:r>
            <a:r>
              <a:rPr lang="it-IT" sz="2400" i="1" dirty="0"/>
              <a:t>Guida per</a:t>
            </a:r>
            <a:endParaRPr lang="it-IT" sz="2400" dirty="0"/>
          </a:p>
          <a:p>
            <a:pPr>
              <a:defRPr/>
            </a:pPr>
            <a:r>
              <a:rPr lang="it-IT" sz="2400" i="1" dirty="0"/>
              <a:t>l’uso corretto di mascherine chirurgiche e respiratori per ridurre la trasmissione del nuovo virus influenzale</a:t>
            </a:r>
            <a:endParaRPr lang="it-IT" sz="2400" dirty="0"/>
          </a:p>
          <a:p>
            <a:pPr>
              <a:defRPr/>
            </a:pPr>
            <a:r>
              <a:rPr lang="it-IT" sz="2400" i="1" dirty="0"/>
              <a:t>AH1N1V</a:t>
            </a:r>
            <a:r>
              <a:rPr lang="it-IT" sz="2400" dirty="0"/>
              <a:t>,</a:t>
            </a:r>
            <a:r>
              <a:rPr lang="it-IT" sz="2400" b="1" dirty="0"/>
              <a:t> </a:t>
            </a:r>
            <a:r>
              <a:rPr lang="it-IT" sz="2400" dirty="0"/>
              <a:t>applicabile anche ad altri virus respiratori, incluso il SARS-CoV-2.</a:t>
            </a:r>
          </a:p>
          <a:p>
            <a:pPr>
              <a:defRPr/>
            </a:pPr>
            <a:endParaRPr lang="it-IT" sz="2400" dirty="0"/>
          </a:p>
        </p:txBody>
      </p:sp>
    </p:spTree>
    <p:extLst>
      <p:ext uri="{BB962C8B-B14F-4D97-AF65-F5344CB8AC3E}">
        <p14:creationId xmlns:p14="http://schemas.microsoft.com/office/powerpoint/2010/main" val="25570970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774700"/>
          </a:xfrm>
        </p:spPr>
        <p:txBody>
          <a:bodyPr/>
          <a:lstStyle/>
          <a:p>
            <a:pPr>
              <a:defRPr/>
            </a:pPr>
            <a:r>
              <a:rPr lang="it-IT" sz="2800" dirty="0"/>
              <a:t>Dispositivi(2)</a:t>
            </a:r>
          </a:p>
        </p:txBody>
      </p:sp>
      <p:sp>
        <p:nvSpPr>
          <p:cNvPr id="3" name="Segnaposto contenuto 2"/>
          <p:cNvSpPr>
            <a:spLocks noGrp="1"/>
          </p:cNvSpPr>
          <p:nvPr>
            <p:ph idx="1"/>
          </p:nvPr>
        </p:nvSpPr>
        <p:spPr>
          <a:xfrm>
            <a:off x="1981200" y="1600200"/>
            <a:ext cx="8229600" cy="4997450"/>
          </a:xfrm>
        </p:spPr>
        <p:txBody>
          <a:bodyPr/>
          <a:lstStyle/>
          <a:p>
            <a:pPr>
              <a:defRPr/>
            </a:pPr>
            <a:r>
              <a:rPr lang="it-IT" sz="2000" dirty="0"/>
              <a:t>Le mascherine chirurgiche sono veri e propri dispositivi di protezione individuale e sono disponibili in 4 tipi: I, IR, </a:t>
            </a:r>
            <a:r>
              <a:rPr lang="it-IT" sz="2000" dirty="0" err="1"/>
              <a:t>II</a:t>
            </a:r>
            <a:r>
              <a:rPr lang="it-IT" sz="2000" dirty="0"/>
              <a:t> e IIR, con protezione crescente a seconda degli strati filtranti e della conseguente filtrazione batterica, che arriva al 98% per il tipo IIR, che resiste anche agli spruzzi. Proteggono da schizzi e da particelle visibili di secrezioni respiratorie e nasali, ma non dall’aerosol virale vero e proprio e andrebbero comunque sostituite ogni 2-3 ore perché inumidendosi perdono efficacia. Bisogna lavarsi le</a:t>
            </a:r>
          </a:p>
          <a:p>
            <a:pPr>
              <a:defRPr/>
            </a:pPr>
            <a:r>
              <a:rPr lang="it-IT" sz="2000" dirty="0"/>
              <a:t>mani prima di indossarle e prima e dopo esserle tolte e assicurarsi che coprano bene naso e bocca, anche se comunque lasciano </a:t>
            </a:r>
            <a:r>
              <a:rPr lang="it-IT" sz="2000" dirty="0">
                <a:solidFill>
                  <a:schemeClr val="tx1">
                    <a:lumMod val="65000"/>
                  </a:schemeClr>
                </a:solidFill>
              </a:rPr>
              <a:t>sempre spazi laterali liberi, che ne diminuiscono l’efficacia.</a:t>
            </a:r>
          </a:p>
          <a:p>
            <a:pPr>
              <a:defRPr/>
            </a:pPr>
            <a:r>
              <a:rPr lang="it-IT" sz="2000" dirty="0">
                <a:solidFill>
                  <a:srgbClr val="FF0000"/>
                </a:solidFill>
              </a:rPr>
              <a:t>Il respiratore con filtrante facciale è in realtà l’unico tipo </a:t>
            </a:r>
            <a:r>
              <a:rPr lang="it-IT" sz="2000" dirty="0"/>
              <a:t>di DPI/mascherina che può dare una certa protezione anche dai virus, a seconda dei filtranti facciali utilizzati, ma è scomodo e richiede esperienza e attenzione nell’adattarlo alla faccia (</a:t>
            </a:r>
            <a:r>
              <a:rPr lang="it-IT" sz="2000" i="1" dirty="0" err="1"/>
              <a:t>fitting</a:t>
            </a:r>
            <a:r>
              <a:rPr lang="it-IT" sz="2000" dirty="0"/>
              <a:t>).</a:t>
            </a:r>
            <a:endParaRPr lang="it-IT" dirty="0"/>
          </a:p>
        </p:txBody>
      </p:sp>
    </p:spTree>
    <p:extLst>
      <p:ext uri="{BB962C8B-B14F-4D97-AF65-F5344CB8AC3E}">
        <p14:creationId xmlns:p14="http://schemas.microsoft.com/office/powerpoint/2010/main" val="16626200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703262"/>
          </a:xfrm>
        </p:spPr>
        <p:txBody>
          <a:bodyPr/>
          <a:lstStyle/>
          <a:p>
            <a:pPr>
              <a:defRPr/>
            </a:pPr>
            <a:r>
              <a:rPr lang="it-IT" sz="2800" dirty="0"/>
              <a:t>Filtrante facciale</a:t>
            </a:r>
          </a:p>
        </p:txBody>
      </p:sp>
      <p:sp>
        <p:nvSpPr>
          <p:cNvPr id="3" name="Segnaposto contenuto 2"/>
          <p:cNvSpPr>
            <a:spLocks noGrp="1"/>
          </p:cNvSpPr>
          <p:nvPr>
            <p:ph idx="1"/>
          </p:nvPr>
        </p:nvSpPr>
        <p:spPr>
          <a:xfrm>
            <a:off x="1981200" y="1125538"/>
            <a:ext cx="8229600" cy="5732462"/>
          </a:xfrm>
        </p:spPr>
        <p:txBody>
          <a:bodyPr/>
          <a:lstStyle/>
          <a:p>
            <a:pPr algn="just">
              <a:defRPr/>
            </a:pPr>
            <a:r>
              <a:rPr lang="it-IT" sz="2000" dirty="0">
                <a:solidFill>
                  <a:srgbClr val="C00000"/>
                </a:solidFill>
              </a:rPr>
              <a:t>L’efficacia filtrante viene indicata con sigle FF da P1 a P3:</a:t>
            </a:r>
          </a:p>
          <a:p>
            <a:pPr algn="just">
              <a:defRPr/>
            </a:pPr>
            <a:r>
              <a:rPr lang="it-IT" sz="2000" dirty="0"/>
              <a:t>FFP1 indica un’efficacia filtrante minima contro le particelle solide del 78%, FFP2 un’efficacia minima del 92% contro le particelle solide e liquide, che arriva al 98% per il tipo FFP3. Per la protezione dai virus sono indicati solo i tipi FFP2 e FFP3 oppure N95 secondo la classificazione americana.</a:t>
            </a:r>
          </a:p>
          <a:p>
            <a:pPr algn="just">
              <a:defRPr/>
            </a:pPr>
            <a:r>
              <a:rPr lang="it-IT" sz="2000" dirty="0">
                <a:solidFill>
                  <a:srgbClr val="FFFF00"/>
                </a:solidFill>
              </a:rPr>
              <a:t>Vanno sostituiti dopo 8 ore, e ovviamente mai riutilizzati, </a:t>
            </a:r>
            <a:r>
              <a:rPr lang="it-IT" sz="2000" dirty="0"/>
              <a:t>e smaltiti correttamente dopo l’uso, specie se c’è il sospetto di contaminazione. Per una buona aderenza al volto non ci devono essere barba o baffi ed è da tener presente che offrono un comfort limitato e possono anche causare in chi è predisposto, oppure non abituato e addestrato, difficoltà respiratorie, che possono limitare l’efficienza lavorativa.</a:t>
            </a:r>
          </a:p>
          <a:p>
            <a:pPr algn="just">
              <a:defRPr/>
            </a:pPr>
            <a:r>
              <a:rPr lang="it-IT" sz="2000" dirty="0">
                <a:solidFill>
                  <a:srgbClr val="FF0000"/>
                </a:solidFill>
              </a:rPr>
              <a:t>L’OMS raccomanda l’uso del filtrante facciale FFP2 quando si stanno effettuando procedure che generano aerosol come l’intubazione endotracheale, la tracheotomia, la ventilazione non invasiva, la ventilazione manuale e la broncoscopia.</a:t>
            </a:r>
          </a:p>
          <a:p>
            <a:pPr>
              <a:defRPr/>
            </a:pPr>
            <a:endParaRPr lang="it-IT" dirty="0"/>
          </a:p>
        </p:txBody>
      </p:sp>
    </p:spTree>
    <p:extLst>
      <p:ext uri="{BB962C8B-B14F-4D97-AF65-F5344CB8AC3E}">
        <p14:creationId xmlns:p14="http://schemas.microsoft.com/office/powerpoint/2010/main" val="23879297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919162"/>
          </a:xfrm>
        </p:spPr>
        <p:txBody>
          <a:bodyPr/>
          <a:lstStyle/>
          <a:p>
            <a:pPr>
              <a:defRPr/>
            </a:pPr>
            <a:r>
              <a:rPr lang="it-IT" dirty="0" smtClean="0"/>
              <a:t>Gestione del paziente</a:t>
            </a:r>
            <a:endParaRPr lang="it-IT" dirty="0"/>
          </a:p>
        </p:txBody>
      </p:sp>
      <p:sp>
        <p:nvSpPr>
          <p:cNvPr id="3" name="Segnaposto contenuto 2"/>
          <p:cNvSpPr>
            <a:spLocks noGrp="1"/>
          </p:cNvSpPr>
          <p:nvPr>
            <p:ph idx="1"/>
          </p:nvPr>
        </p:nvSpPr>
        <p:spPr>
          <a:xfrm>
            <a:off x="1981200" y="1600200"/>
            <a:ext cx="8229600" cy="5257800"/>
          </a:xfrm>
        </p:spPr>
        <p:txBody>
          <a:bodyPr/>
          <a:lstStyle/>
          <a:p>
            <a:pPr algn="just">
              <a:defRPr/>
            </a:pPr>
            <a:r>
              <a:rPr lang="it-IT" sz="2000" b="1" dirty="0"/>
              <a:t>Medici e pediatri</a:t>
            </a:r>
            <a:endParaRPr lang="it-IT" sz="2000" dirty="0"/>
          </a:p>
          <a:p>
            <a:pPr algn="just">
              <a:defRPr/>
            </a:pPr>
            <a:r>
              <a:rPr lang="it-IT" sz="2000" dirty="0"/>
              <a:t>I medici di medicina generale e i pediatri di libera scelta che vengano a conoscenza di un caso sospetto devono attuare le seguenti misure precauzionali:</a:t>
            </a:r>
          </a:p>
          <a:p>
            <a:pPr algn="just">
              <a:defRPr/>
            </a:pPr>
            <a:r>
              <a:rPr lang="en-US" sz="2000" dirty="0"/>
              <a:t> </a:t>
            </a:r>
            <a:r>
              <a:rPr lang="it-IT" sz="2000" dirty="0"/>
              <a:t>raccogliere informazioni anagrafiche;</a:t>
            </a:r>
          </a:p>
          <a:p>
            <a:pPr algn="just">
              <a:defRPr/>
            </a:pPr>
            <a:r>
              <a:rPr lang="en-US" sz="2000" dirty="0"/>
              <a:t> </a:t>
            </a:r>
            <a:r>
              <a:rPr lang="it-IT" sz="2000" dirty="0"/>
              <a:t>sconsigliare di soggiornare in sala d’attesa; in alternativa programmare la visita in ambiente dedicato presso lo studio o visita domiciliare;</a:t>
            </a:r>
          </a:p>
          <a:p>
            <a:pPr algn="just">
              <a:defRPr/>
            </a:pPr>
            <a:r>
              <a:rPr lang="en-US" sz="2000" dirty="0"/>
              <a:t> </a:t>
            </a:r>
            <a:r>
              <a:rPr lang="it-IT" sz="2000" dirty="0"/>
              <a:t>dotarsi di DPI (mascherina, guanti, occhialini, camice monouso);</a:t>
            </a:r>
          </a:p>
          <a:p>
            <a:pPr algn="just">
              <a:defRPr/>
            </a:pPr>
            <a:r>
              <a:rPr lang="en-US" sz="2000" dirty="0"/>
              <a:t> </a:t>
            </a:r>
            <a:r>
              <a:rPr lang="it-IT" sz="2000" dirty="0"/>
              <a:t>disinfettare le superfici con ipoclorito di sodio 0,1%, dopo pulizia con un detergente neutro;</a:t>
            </a:r>
          </a:p>
          <a:p>
            <a:pPr algn="just">
              <a:defRPr/>
            </a:pPr>
            <a:r>
              <a:rPr lang="en-US" sz="2000" dirty="0"/>
              <a:t> </a:t>
            </a:r>
            <a:r>
              <a:rPr lang="it-IT" sz="2000" dirty="0"/>
              <a:t>smaltire i rifiuti come materiale infetto categoria B (UN3291);</a:t>
            </a:r>
          </a:p>
          <a:p>
            <a:pPr algn="just">
              <a:defRPr/>
            </a:pPr>
            <a:r>
              <a:rPr lang="en-US" sz="2000" dirty="0"/>
              <a:t> </a:t>
            </a:r>
            <a:r>
              <a:rPr lang="it-IT" sz="2000" dirty="0"/>
              <a:t>adottare sistematicamente e rigorosamente le precauzioni standard (</a:t>
            </a:r>
            <a:r>
              <a:rPr lang="it-IT" sz="2000" dirty="0" err="1"/>
              <a:t>droplets</a:t>
            </a:r>
            <a:r>
              <a:rPr lang="it-IT" sz="2000" dirty="0"/>
              <a:t> ecc).</a:t>
            </a:r>
          </a:p>
          <a:p>
            <a:pPr>
              <a:defRPr/>
            </a:pPr>
            <a:endParaRPr lang="it-IT" sz="2000" dirty="0"/>
          </a:p>
        </p:txBody>
      </p:sp>
    </p:spTree>
    <p:extLst>
      <p:ext uri="{BB962C8B-B14F-4D97-AF65-F5344CB8AC3E}">
        <p14:creationId xmlns:p14="http://schemas.microsoft.com/office/powerpoint/2010/main" val="30740936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0"/>
            <a:ext cx="8229600" cy="692150"/>
          </a:xfrm>
        </p:spPr>
        <p:txBody>
          <a:bodyPr/>
          <a:lstStyle/>
          <a:p>
            <a:pPr>
              <a:defRPr/>
            </a:pPr>
            <a:r>
              <a:rPr lang="it-IT" sz="1800" dirty="0"/>
              <a:t>Gestione del caso sospetto</a:t>
            </a:r>
          </a:p>
        </p:txBody>
      </p:sp>
      <p:sp>
        <p:nvSpPr>
          <p:cNvPr id="3" name="Segnaposto contenuto 2"/>
          <p:cNvSpPr>
            <a:spLocks noGrp="1"/>
          </p:cNvSpPr>
          <p:nvPr>
            <p:ph idx="1"/>
          </p:nvPr>
        </p:nvSpPr>
        <p:spPr>
          <a:xfrm>
            <a:off x="1981200" y="620714"/>
            <a:ext cx="8229600" cy="6048375"/>
          </a:xfrm>
        </p:spPr>
        <p:txBody>
          <a:bodyPr/>
          <a:lstStyle/>
          <a:p>
            <a:pPr algn="just">
              <a:defRPr/>
            </a:pPr>
            <a:r>
              <a:rPr lang="it-IT" sz="1400" dirty="0"/>
              <a:t>Inoltre il medico deve, in presenza di:</a:t>
            </a:r>
          </a:p>
          <a:p>
            <a:pPr algn="just">
              <a:defRPr/>
            </a:pPr>
            <a:r>
              <a:rPr lang="en-US" sz="1400" dirty="0"/>
              <a:t> </a:t>
            </a:r>
            <a:r>
              <a:rPr lang="it-IT" sz="1400" b="1" dirty="0">
                <a:solidFill>
                  <a:srgbClr val="FF0000"/>
                </a:solidFill>
              </a:rPr>
              <a:t>paziente sintomatico </a:t>
            </a:r>
            <a:r>
              <a:rPr lang="it-IT" sz="1400" dirty="0"/>
              <a:t>(temperatura 37,5°C, mal di gola, rinorrea, difficoltà respiratoria e</a:t>
            </a:r>
          </a:p>
          <a:p>
            <a:pPr algn="just">
              <a:defRPr/>
            </a:pPr>
            <a:r>
              <a:rPr lang="it-IT" sz="1400" dirty="0"/>
              <a:t>sintomatologia </a:t>
            </a:r>
            <a:r>
              <a:rPr lang="it-IT" sz="1400" dirty="0" err="1"/>
              <a:t>simil-influenzale</a:t>
            </a:r>
            <a:r>
              <a:rPr lang="it-IT" sz="1400" dirty="0"/>
              <a:t>/</a:t>
            </a:r>
            <a:r>
              <a:rPr lang="it-IT" sz="1400" dirty="0" err="1"/>
              <a:t>simil</a:t>
            </a:r>
            <a:r>
              <a:rPr lang="it-IT" sz="1400" dirty="0"/>
              <a:t> COVID-19/polmonite):</a:t>
            </a:r>
          </a:p>
          <a:p>
            <a:pPr algn="just">
              <a:defRPr/>
            </a:pPr>
            <a:r>
              <a:rPr lang="en-US" sz="1400" dirty="0"/>
              <a:t>→ </a:t>
            </a:r>
            <a:r>
              <a:rPr lang="it-IT" sz="1400" dirty="0"/>
              <a:t>effettuare valutazione epidemiologica per affezioni vie respiratorie (collegamento con Paese a rischio, data di partenza dalla zona a rischio, esposizione a casi accertati o sospetti, contatti con persone rientrate dal paese a rischio, con familiari di casi sospetti), tenendo presente le eventuali patologie preesistenti e lo stato vaccinale;</a:t>
            </a:r>
          </a:p>
          <a:p>
            <a:pPr algn="just">
              <a:defRPr/>
            </a:pPr>
            <a:r>
              <a:rPr lang="en-US" sz="1400" dirty="0"/>
              <a:t>→ </a:t>
            </a:r>
            <a:r>
              <a:rPr lang="it-IT" sz="1400" dirty="0"/>
              <a:t>segnalare il caso sospetto all’UO di Malattie infettive del DEA di II livello di riferimento;</a:t>
            </a:r>
          </a:p>
          <a:p>
            <a:pPr algn="just">
              <a:defRPr/>
            </a:pPr>
            <a:r>
              <a:rPr lang="en-US" sz="1400" dirty="0"/>
              <a:t>→ </a:t>
            </a:r>
            <a:r>
              <a:rPr lang="it-IT" sz="1400" dirty="0"/>
              <a:t>isolamento e riduzione dei contatti, uso di mascherina, guanti e protezione dei conviventi, lavaggio frequente delle mani, areazione frequente degli ambienti, valutare tempi e modalità per la</a:t>
            </a:r>
          </a:p>
          <a:p>
            <a:pPr algn="just">
              <a:defRPr/>
            </a:pPr>
            <a:r>
              <a:rPr lang="it-IT" sz="1400" dirty="0"/>
              <a:t>rivalutazione telefonica del caso. </a:t>
            </a:r>
          </a:p>
          <a:p>
            <a:pPr algn="just">
              <a:defRPr/>
            </a:pPr>
            <a:r>
              <a:rPr lang="en-US" sz="1400" dirty="0"/>
              <a:t> </a:t>
            </a:r>
            <a:r>
              <a:rPr lang="it-IT" sz="1400" b="1" dirty="0">
                <a:solidFill>
                  <a:srgbClr val="FF0000"/>
                </a:solidFill>
              </a:rPr>
              <a:t>paziente </a:t>
            </a:r>
            <a:r>
              <a:rPr lang="it-IT" sz="1400" b="1" dirty="0" err="1">
                <a:solidFill>
                  <a:srgbClr val="FF0000"/>
                </a:solidFill>
              </a:rPr>
              <a:t>paucisintomatico</a:t>
            </a:r>
            <a:r>
              <a:rPr lang="it-IT" sz="1400" b="1" dirty="0">
                <a:solidFill>
                  <a:srgbClr val="FF0000"/>
                </a:solidFill>
              </a:rPr>
              <a:t>/contatto stretto negativo al test</a:t>
            </a:r>
            <a:r>
              <a:rPr lang="it-IT" sz="1400" dirty="0"/>
              <a:t>:</a:t>
            </a:r>
          </a:p>
          <a:p>
            <a:pPr algn="just">
              <a:defRPr/>
            </a:pPr>
            <a:r>
              <a:rPr lang="en-US" sz="1400" dirty="0"/>
              <a:t>→ </a:t>
            </a:r>
            <a:r>
              <a:rPr lang="it-IT" sz="1400" dirty="0"/>
              <a:t>predisporre assistenza domiciliare e/o segnalare il caso al Dipartimento di Prevenzione della ASL per la sorveglianza attiva;</a:t>
            </a:r>
          </a:p>
          <a:p>
            <a:pPr algn="just">
              <a:defRPr/>
            </a:pPr>
            <a:r>
              <a:rPr lang="en-US" sz="1400" dirty="0"/>
              <a:t>→ </a:t>
            </a:r>
            <a:r>
              <a:rPr lang="it-IT" sz="1400" dirty="0"/>
              <a:t>effettuare valutazione clinica telefonica e gestione dell’attesa della possibile evoluzione;</a:t>
            </a:r>
          </a:p>
          <a:p>
            <a:pPr algn="just">
              <a:defRPr/>
            </a:pPr>
            <a:r>
              <a:rPr lang="en-US" sz="1400" dirty="0"/>
              <a:t>→ </a:t>
            </a:r>
            <a:r>
              <a:rPr lang="it-IT" sz="1400" dirty="0"/>
              <a:t>eventuale valutazione domiciliare</a:t>
            </a:r>
          </a:p>
          <a:p>
            <a:pPr algn="just">
              <a:defRPr/>
            </a:pPr>
            <a:r>
              <a:rPr lang="en-US" sz="1400" dirty="0"/>
              <a:t> </a:t>
            </a:r>
            <a:r>
              <a:rPr lang="it-IT" sz="1400" b="1" dirty="0">
                <a:solidFill>
                  <a:srgbClr val="FF0000"/>
                </a:solidFill>
              </a:rPr>
              <a:t>soggetto riscontrato positivo al tampone per SARS-COV-2 e al momento asintomatico</a:t>
            </a:r>
            <a:r>
              <a:rPr lang="it-IT" sz="1400" b="1" dirty="0"/>
              <a:t>:</a:t>
            </a:r>
            <a:endParaRPr lang="it-IT" sz="1400" dirty="0"/>
          </a:p>
          <a:p>
            <a:pPr algn="just">
              <a:defRPr/>
            </a:pPr>
            <a:r>
              <a:rPr lang="en-US" sz="1400" dirty="0"/>
              <a:t>→ </a:t>
            </a:r>
            <a:r>
              <a:rPr lang="it-IT" sz="1400" dirty="0"/>
              <a:t>quarantena domiciliare con sorveglianza attiva per 14 giorni.</a:t>
            </a:r>
          </a:p>
          <a:p>
            <a:pPr algn="just">
              <a:defRPr/>
            </a:pPr>
            <a:r>
              <a:rPr lang="it-IT" sz="1400" b="1" dirty="0"/>
              <a:t>Triage telefonico (112/118)</a:t>
            </a:r>
            <a:endParaRPr lang="it-IT" sz="1400" dirty="0"/>
          </a:p>
          <a:p>
            <a:pPr algn="just">
              <a:defRPr/>
            </a:pPr>
            <a:r>
              <a:rPr lang="it-IT" sz="1400" dirty="0"/>
              <a:t>Gli operatori della centrale operativa del 112/118 provvedono a effettuare una prima procedura di </a:t>
            </a:r>
            <a:r>
              <a:rPr lang="it-IT" sz="1400" i="1" dirty="0"/>
              <a:t>triage </a:t>
            </a:r>
            <a:r>
              <a:rPr lang="it-IT" sz="1400" dirty="0"/>
              <a:t>telefonico valutando la presenza dei criteri di definizione di caso sospetto. Nel caso di una persona che corrisponda ai criteri sopra citati, la centrale operativa provvederà a contattare il personale di accettazione dell’UO di Malattie infettive del DEA di II livello di riferimento per concordare le modalità di trasporto e i tempi di arrivo presso la suddetta struttura.</a:t>
            </a:r>
          </a:p>
          <a:p>
            <a:pPr>
              <a:defRPr/>
            </a:pPr>
            <a:endParaRPr lang="it-IT" sz="1400" dirty="0"/>
          </a:p>
        </p:txBody>
      </p:sp>
    </p:spTree>
    <p:extLst>
      <p:ext uri="{BB962C8B-B14F-4D97-AF65-F5344CB8AC3E}">
        <p14:creationId xmlns:p14="http://schemas.microsoft.com/office/powerpoint/2010/main" val="3782535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2800" dirty="0"/>
              <a:t>COVID-19, la malattia da nuovo  </a:t>
            </a:r>
            <a:r>
              <a:rPr lang="it-IT" sz="2800" dirty="0" err="1"/>
              <a:t>coronarovirus</a:t>
            </a:r>
            <a:endParaRPr lang="it-IT" sz="2800" dirty="0"/>
          </a:p>
        </p:txBody>
      </p:sp>
      <p:sp>
        <p:nvSpPr>
          <p:cNvPr id="3" name="Segnaposto contenuto 2"/>
          <p:cNvSpPr>
            <a:spLocks noGrp="1"/>
          </p:cNvSpPr>
          <p:nvPr>
            <p:ph idx="1"/>
          </p:nvPr>
        </p:nvSpPr>
        <p:spPr>
          <a:xfrm>
            <a:off x="1981200" y="2276475"/>
            <a:ext cx="8229600" cy="3849688"/>
          </a:xfrm>
        </p:spPr>
        <p:txBody>
          <a:bodyPr/>
          <a:lstStyle/>
          <a:p>
            <a:pPr>
              <a:buFont typeface="Wingdings" panose="05000000000000000000" pitchFamily="2" charset="2"/>
              <a:buNone/>
              <a:defRPr/>
            </a:pPr>
            <a:r>
              <a:rPr lang="it-IT" b="1" dirty="0" smtClean="0"/>
              <a:t> </a:t>
            </a:r>
            <a:endParaRPr lang="it-IT" dirty="0" smtClean="0"/>
          </a:p>
          <a:p>
            <a:pPr>
              <a:buFont typeface="Wingdings" panose="05000000000000000000" pitchFamily="2" charset="2"/>
              <a:buNone/>
              <a:defRPr/>
            </a:pPr>
            <a:r>
              <a:rPr lang="it-IT" b="1" dirty="0" smtClean="0"/>
              <a:t> </a:t>
            </a:r>
            <a:endParaRPr lang="it-IT" sz="2000" dirty="0"/>
          </a:p>
          <a:p>
            <a:pPr>
              <a:defRPr/>
            </a:pPr>
            <a:r>
              <a:rPr lang="it-IT" sz="2000" dirty="0"/>
              <a:t>Il 30 gennaio 2020 l’OMS ha dichiarato che il focolaio internazionale da nuovo coronavirus, identificato il 9 gennaio e denominato successivamente SARS-CoV-2, e un’emergenza di </a:t>
            </a:r>
            <a:r>
              <a:rPr lang="it-IT" sz="2000" dirty="0" err="1"/>
              <a:t>sanita’</a:t>
            </a:r>
            <a:r>
              <a:rPr lang="it-IT" sz="2000" dirty="0"/>
              <a:t> pubblica di rilevanza internazionale (Public </a:t>
            </a:r>
            <a:r>
              <a:rPr lang="it-IT" sz="2000" dirty="0" err="1"/>
              <a:t>Health</a:t>
            </a:r>
            <a:r>
              <a:rPr lang="it-IT" sz="2000" dirty="0"/>
              <a:t> </a:t>
            </a:r>
            <a:r>
              <a:rPr lang="it-IT" sz="2000" dirty="0" err="1"/>
              <a:t>Emergency</a:t>
            </a:r>
            <a:r>
              <a:rPr lang="it-IT" sz="2000" dirty="0"/>
              <a:t> </a:t>
            </a:r>
            <a:r>
              <a:rPr lang="it-IT" sz="2000" dirty="0" err="1"/>
              <a:t>of</a:t>
            </a:r>
            <a:r>
              <a:rPr lang="it-IT" sz="2000" dirty="0"/>
              <a:t> International </a:t>
            </a:r>
            <a:r>
              <a:rPr lang="it-IT" sz="2000" dirty="0" err="1"/>
              <a:t>Concern</a:t>
            </a:r>
            <a:r>
              <a:rPr lang="it-IT" sz="2000" dirty="0"/>
              <a:t> – PHEIC),</a:t>
            </a:r>
            <a:r>
              <a:rPr lang="it-IT" sz="2000" b="1" dirty="0"/>
              <a:t> </a:t>
            </a:r>
            <a:r>
              <a:rPr lang="it-IT" sz="2000" dirty="0"/>
              <a:t>e subito dopo anche il Consiglio dei Ministri ha dichiarato lo stato di emergenza sanitaria anche in Italia.</a:t>
            </a:r>
          </a:p>
          <a:p>
            <a:pPr>
              <a:defRPr/>
            </a:pPr>
            <a:endParaRPr lang="it-IT" dirty="0"/>
          </a:p>
        </p:txBody>
      </p:sp>
    </p:spTree>
    <p:extLst>
      <p:ext uri="{BB962C8B-B14F-4D97-AF65-F5344CB8AC3E}">
        <p14:creationId xmlns:p14="http://schemas.microsoft.com/office/powerpoint/2010/main" val="39019410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487362"/>
          </a:xfrm>
        </p:spPr>
        <p:txBody>
          <a:bodyPr/>
          <a:lstStyle/>
          <a:p>
            <a:pPr>
              <a:defRPr/>
            </a:pPr>
            <a:r>
              <a:rPr lang="it-IT" sz="3600" dirty="0"/>
              <a:t>Misure di Quarantena</a:t>
            </a:r>
          </a:p>
        </p:txBody>
      </p:sp>
      <p:sp>
        <p:nvSpPr>
          <p:cNvPr id="3" name="Segnaposto contenuto 2"/>
          <p:cNvSpPr>
            <a:spLocks noGrp="1"/>
          </p:cNvSpPr>
          <p:nvPr>
            <p:ph idx="1"/>
          </p:nvPr>
        </p:nvSpPr>
        <p:spPr>
          <a:xfrm>
            <a:off x="1981200" y="908050"/>
            <a:ext cx="8229600" cy="5689600"/>
          </a:xfrm>
        </p:spPr>
        <p:txBody>
          <a:bodyPr/>
          <a:lstStyle/>
          <a:p>
            <a:pPr algn="just">
              <a:defRPr/>
            </a:pPr>
            <a:r>
              <a:rPr lang="it-IT" sz="1600" dirty="0"/>
              <a:t> Le misure di quarantena, oltre le ricadute sociali ed economiche, hanno notevoli e durature ripercussioni psicologiche a livello individuale.  Chi è posto in quarantena (inclusi alcuni studi su operatori sanitari) presenta sintomi da stress post traumatico, confusione e rabbia, in alcuni casi anche nel lungo periodo. Le possibili azioni da parte delle autorità sanitarie per diminuire le conseguenze della quarantena in coloro che vi sono sottoposti sono:</a:t>
            </a:r>
          </a:p>
          <a:p>
            <a:pPr algn="just">
              <a:defRPr/>
            </a:pPr>
            <a:r>
              <a:rPr lang="en-US" sz="1600" dirty="0"/>
              <a:t> </a:t>
            </a:r>
            <a:r>
              <a:rPr lang="it-IT" sz="1600" dirty="0"/>
              <a:t>mantenere la quarantena per il periodo più breve possibile, non prorogandolo se non assolutamente necessario;</a:t>
            </a:r>
          </a:p>
          <a:p>
            <a:pPr algn="just">
              <a:defRPr/>
            </a:pPr>
            <a:r>
              <a:rPr lang="en-US" sz="1600" dirty="0"/>
              <a:t> </a:t>
            </a:r>
            <a:r>
              <a:rPr lang="it-IT" sz="1600" dirty="0">
                <a:solidFill>
                  <a:srgbClr val="FF0000"/>
                </a:solidFill>
              </a:rPr>
              <a:t>fornire più informazioni possibili, facendo comprendere la malattia e i motivi per la quarantena;</a:t>
            </a:r>
          </a:p>
          <a:p>
            <a:pPr algn="just">
              <a:defRPr/>
            </a:pPr>
            <a:r>
              <a:rPr lang="en-US" sz="1600" dirty="0"/>
              <a:t> </a:t>
            </a:r>
            <a:r>
              <a:rPr lang="it-IT" sz="1600" dirty="0"/>
              <a:t>fornire provviste adeguate per le necessità quotidiane e sufficiente materiale sanitario, rinnovando le scorte prima che terminino;</a:t>
            </a:r>
          </a:p>
          <a:p>
            <a:pPr algn="just">
              <a:defRPr/>
            </a:pPr>
            <a:r>
              <a:rPr lang="en-US" sz="1600" dirty="0"/>
              <a:t> </a:t>
            </a:r>
            <a:r>
              <a:rPr lang="it-IT" sz="1600" dirty="0">
                <a:solidFill>
                  <a:srgbClr val="FF0000"/>
                </a:solidFill>
              </a:rPr>
              <a:t>ridurre la noia e migliorare le comunicazioni (intese sia come reti sociali sia come linee telefoniche di supporto con operatori sanitari che possono dare indicazioni e far sentire assistiti coloro che sono in quarantena);</a:t>
            </a:r>
          </a:p>
          <a:p>
            <a:pPr algn="just">
              <a:defRPr/>
            </a:pPr>
            <a:r>
              <a:rPr lang="en-US" sz="1600" dirty="0"/>
              <a:t> </a:t>
            </a:r>
            <a:r>
              <a:rPr lang="it-IT" sz="1600" dirty="0"/>
              <a:t>dedicare attenzione particolare agli operatori sanitari in quarantena, che dovrebbero essere sostenuti dai loro colleghi e dalle loro organizzazioni;</a:t>
            </a:r>
          </a:p>
          <a:p>
            <a:pPr algn="just">
              <a:defRPr/>
            </a:pPr>
            <a:r>
              <a:rPr lang="en-US" sz="1600" dirty="0"/>
              <a:t> </a:t>
            </a:r>
            <a:r>
              <a:rPr lang="it-IT" sz="1600" dirty="0">
                <a:solidFill>
                  <a:srgbClr val="FFFF00"/>
                </a:solidFill>
              </a:rPr>
              <a:t>esplicitare e rinforzare il messaggio altruistico dell’importanza della quarantena per mantenere al sicuro anche i più vulnerabili della comunità (per esempio gli anziani e coloro che hanno già altre malattie), ma senza che la quarantena metta a rischio i propri familiari.</a:t>
            </a:r>
          </a:p>
          <a:p>
            <a:pPr>
              <a:defRPr/>
            </a:pPr>
            <a:endParaRPr lang="it-IT" dirty="0"/>
          </a:p>
        </p:txBody>
      </p:sp>
    </p:spTree>
    <p:extLst>
      <p:ext uri="{BB962C8B-B14F-4D97-AF65-F5344CB8AC3E}">
        <p14:creationId xmlns:p14="http://schemas.microsoft.com/office/powerpoint/2010/main" val="34526452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Trasferimento e ricovero</a:t>
            </a:r>
            <a:endParaRPr lang="it-IT" dirty="0"/>
          </a:p>
        </p:txBody>
      </p:sp>
      <p:sp>
        <p:nvSpPr>
          <p:cNvPr id="3" name="Segnaposto contenuto 2"/>
          <p:cNvSpPr>
            <a:spLocks noGrp="1"/>
          </p:cNvSpPr>
          <p:nvPr>
            <p:ph idx="1"/>
          </p:nvPr>
        </p:nvSpPr>
        <p:spPr>
          <a:xfrm>
            <a:off x="1981200" y="1989139"/>
            <a:ext cx="8229600" cy="4137025"/>
          </a:xfrm>
        </p:spPr>
        <p:txBody>
          <a:bodyPr/>
          <a:lstStyle/>
          <a:p>
            <a:pPr algn="just">
              <a:defRPr/>
            </a:pPr>
            <a:r>
              <a:rPr lang="it-IT" sz="2000" dirty="0"/>
              <a:t>Il trasferimento di casi sospetti di SARS-CoV-2 deve avvenire utilizzando un’ambulanza che sarà decontaminata immediatamente dopo il trasferimento. L’ambulanza deve avere una divisione tra vano autista e vano paziente. Il personale sanitario deve indossare adeguati DPI, consistenti in filtranti respiratori FFP2, protezione facciale, tuta protettiva, doppi guanti non sterili, protezione per gli occhi. Il caso sospetto o confermato deve indossare una mascherina chirurgica durante il trasporto.</a:t>
            </a:r>
          </a:p>
          <a:p>
            <a:pPr algn="just">
              <a:defRPr/>
            </a:pPr>
            <a:r>
              <a:rPr lang="it-IT" sz="2000" dirty="0"/>
              <a:t>Il trasferimento di casi confermati di SARS-CoV-2 deve invece avvenire con le necessarie precauzioni e dopo attenta pianificazione tra la struttura di provenienza e quella di destinazione.</a:t>
            </a:r>
          </a:p>
          <a:p>
            <a:pPr>
              <a:defRPr/>
            </a:pPr>
            <a:endParaRPr lang="it-IT" sz="2000" dirty="0"/>
          </a:p>
        </p:txBody>
      </p:sp>
    </p:spTree>
    <p:extLst>
      <p:ext uri="{BB962C8B-B14F-4D97-AF65-F5344CB8AC3E}">
        <p14:creationId xmlns:p14="http://schemas.microsoft.com/office/powerpoint/2010/main" val="32982116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4"/>
            <a:ext cx="8229600" cy="630237"/>
          </a:xfrm>
        </p:spPr>
        <p:txBody>
          <a:bodyPr/>
          <a:lstStyle/>
          <a:p>
            <a:pPr>
              <a:defRPr/>
            </a:pPr>
            <a:r>
              <a:rPr lang="it-IT" sz="3200" dirty="0"/>
              <a:t>Gestione casi in Strutture sanitarie</a:t>
            </a:r>
          </a:p>
        </p:txBody>
      </p:sp>
      <p:sp>
        <p:nvSpPr>
          <p:cNvPr id="3" name="Segnaposto contenuto 2"/>
          <p:cNvSpPr>
            <a:spLocks noGrp="1"/>
          </p:cNvSpPr>
          <p:nvPr>
            <p:ph idx="1"/>
          </p:nvPr>
        </p:nvSpPr>
        <p:spPr>
          <a:xfrm>
            <a:off x="1981200" y="908050"/>
            <a:ext cx="8229600" cy="5545138"/>
          </a:xfrm>
        </p:spPr>
        <p:txBody>
          <a:bodyPr/>
          <a:lstStyle/>
          <a:p>
            <a:pPr>
              <a:defRPr/>
            </a:pPr>
            <a:r>
              <a:rPr lang="it-IT" sz="1600" dirty="0"/>
              <a:t>Le strutture sanitarie sono tenute al rispetto rigoroso e sistematico delle precauzioni standard oltre a quelle previste per via aerea, da </a:t>
            </a:r>
            <a:r>
              <a:rPr lang="it-IT" sz="1600" i="1" dirty="0" err="1"/>
              <a:t>droplet</a:t>
            </a:r>
            <a:r>
              <a:rPr lang="it-IT" sz="1600" i="1" dirty="0"/>
              <a:t> </a:t>
            </a:r>
            <a:r>
              <a:rPr lang="it-IT" sz="1600" dirty="0"/>
              <a:t>e da contatto. I casi confermati di COVID-19 devono essere ospedalizzati, ove possibile in stanze d’isolamento singole con pressione negativa, con bagno dedicato e, possibilmente, anticamera.</a:t>
            </a:r>
          </a:p>
          <a:p>
            <a:pPr>
              <a:defRPr/>
            </a:pPr>
            <a:r>
              <a:rPr lang="it-IT" sz="1600" dirty="0">
                <a:solidFill>
                  <a:srgbClr val="FF0000"/>
                </a:solidFill>
              </a:rPr>
              <a:t>Qualora ciò non sia possibile, il caso confermato deve comunque essere ospedalizzato in una stanza singola con bagno dedicato e trasferito appena possibile in una struttura con idonei livelli di sicurezza.</a:t>
            </a:r>
          </a:p>
          <a:p>
            <a:pPr>
              <a:defRPr/>
            </a:pPr>
            <a:r>
              <a:rPr lang="it-IT" sz="1600" dirty="0"/>
              <a:t>Il personale sanitario in contatto con un caso sospetto o confermato di COVID-19 deve indossare DPI adeguati, consistenti in filtranti respiratori FFP2 (utilizzare sempre FFP3 per le procedure che generano aerosol), protezione facciale, camice impermeabile a maniche lunghe, guanti. Si richiama l’attenzione sulla </a:t>
            </a:r>
            <a:r>
              <a:rPr lang="it-IT" sz="1600" dirty="0" err="1"/>
              <a:t>necessitadi</a:t>
            </a:r>
            <a:r>
              <a:rPr lang="it-IT" sz="1600" dirty="0"/>
              <a:t> assicurare la formazione del personale sanitario sulle corrette metodologie per indossare e rimuovere i DPI .</a:t>
            </a:r>
          </a:p>
          <a:p>
            <a:pPr>
              <a:defRPr/>
            </a:pPr>
            <a:r>
              <a:rPr lang="it-IT" sz="1600" dirty="0">
                <a:solidFill>
                  <a:srgbClr val="FF0000"/>
                </a:solidFill>
              </a:rPr>
              <a:t>Non sono consentite visite al paziente con COVID-19. Tutte le persone che debbono venire a contatto con un caso confermato di COVID-19 devono indossare appropriati DPI, devono essere registrate e monitorate per la comparsa di sintomi nei 14 giorni successivi all’ultima visita al caso confermato. </a:t>
            </a:r>
            <a:r>
              <a:rPr lang="it-IT" sz="1600" dirty="0"/>
              <a:t>I casi confermati di COVID-19 devono rimanere in isolamento fino alla guarigione clinica che dovrebbe essere supportata da assenza di sintomi e </a:t>
            </a:r>
            <a:r>
              <a:rPr lang="it-IT" sz="1600" dirty="0">
                <a:solidFill>
                  <a:srgbClr val="FF0000"/>
                </a:solidFill>
              </a:rPr>
              <a:t>tampone naso-faringeo ripetuto due volte a distanza di 24 ore </a:t>
            </a:r>
            <a:r>
              <a:rPr lang="it-IT" sz="1600" dirty="0"/>
              <a:t>e risultati negativi per presenza di SARS-CoV-2 prima della dimissione ospedaliera.</a:t>
            </a:r>
          </a:p>
          <a:p>
            <a:pPr>
              <a:defRPr/>
            </a:pPr>
            <a:endParaRPr lang="it-IT" sz="2000" dirty="0"/>
          </a:p>
        </p:txBody>
      </p:sp>
    </p:spTree>
    <p:extLst>
      <p:ext uri="{BB962C8B-B14F-4D97-AF65-F5344CB8AC3E}">
        <p14:creationId xmlns:p14="http://schemas.microsoft.com/office/powerpoint/2010/main" val="42417068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1"/>
            <a:ext cx="8229600" cy="981075"/>
          </a:xfrm>
        </p:spPr>
        <p:txBody>
          <a:bodyPr/>
          <a:lstStyle/>
          <a:p>
            <a:pPr>
              <a:defRPr/>
            </a:pPr>
            <a:r>
              <a:rPr lang="it-IT" sz="2400" dirty="0"/>
              <a:t>Vestizione</a:t>
            </a:r>
            <a:r>
              <a:rPr lang="it-IT" dirty="0" smtClean="0"/>
              <a:t> </a:t>
            </a:r>
            <a:r>
              <a:rPr lang="it-IT" sz="2400" dirty="0"/>
              <a:t>e </a:t>
            </a:r>
            <a:r>
              <a:rPr lang="it-IT" sz="2400" dirty="0" err="1"/>
              <a:t>svestizione</a:t>
            </a:r>
            <a:endParaRPr lang="it-IT" sz="2400" dirty="0"/>
          </a:p>
        </p:txBody>
      </p:sp>
      <p:sp>
        <p:nvSpPr>
          <p:cNvPr id="3" name="Segnaposto contenuto 2"/>
          <p:cNvSpPr>
            <a:spLocks noGrp="1"/>
          </p:cNvSpPr>
          <p:nvPr>
            <p:ph idx="1"/>
          </p:nvPr>
        </p:nvSpPr>
        <p:spPr>
          <a:xfrm>
            <a:off x="1981200" y="981076"/>
            <a:ext cx="8229600" cy="5616575"/>
          </a:xfrm>
        </p:spPr>
        <p:txBody>
          <a:bodyPr/>
          <a:lstStyle/>
          <a:p>
            <a:pPr>
              <a:defRPr/>
            </a:pPr>
            <a:r>
              <a:rPr lang="it-IT" sz="1200" dirty="0"/>
              <a:t>Si raccomandano le seguenti procedure di vestizione/</a:t>
            </a:r>
            <a:r>
              <a:rPr lang="it-IT" sz="1200" dirty="0" err="1"/>
              <a:t>svestizione</a:t>
            </a:r>
            <a:r>
              <a:rPr lang="it-IT" sz="1200" dirty="0"/>
              <a:t>, rispettando le sequenze di seguito indi -</a:t>
            </a:r>
          </a:p>
          <a:p>
            <a:pPr>
              <a:defRPr/>
            </a:pPr>
            <a:r>
              <a:rPr lang="it-IT" sz="1200" dirty="0" err="1"/>
              <a:t>cate</a:t>
            </a:r>
            <a:r>
              <a:rPr lang="it-IT" sz="1200" dirty="0"/>
              <a:t>.</a:t>
            </a:r>
          </a:p>
          <a:p>
            <a:pPr>
              <a:defRPr/>
            </a:pPr>
            <a:r>
              <a:rPr lang="it-IT" sz="1200" dirty="0">
                <a:solidFill>
                  <a:srgbClr val="FF0000"/>
                </a:solidFill>
              </a:rPr>
              <a:t>Vestizione: nell’anti-stanza/zona filtro:</a:t>
            </a:r>
          </a:p>
          <a:p>
            <a:pPr>
              <a:defRPr/>
            </a:pPr>
            <a:r>
              <a:rPr lang="it-IT" sz="1200" dirty="0"/>
              <a:t>1. togliere ogni monile e oggetto personale. Praticare l’igiene delle mani con acqua e sapone o soluzione</a:t>
            </a:r>
          </a:p>
          <a:p>
            <a:pPr>
              <a:defRPr/>
            </a:pPr>
            <a:r>
              <a:rPr lang="it-IT" sz="1200" dirty="0"/>
              <a:t>alcolica;</a:t>
            </a:r>
          </a:p>
          <a:p>
            <a:pPr>
              <a:defRPr/>
            </a:pPr>
            <a:r>
              <a:rPr lang="it-IT" sz="1200" dirty="0"/>
              <a:t>2. controllare l’integrità dei dispositivi; non utilizzare dispositivi non integri;</a:t>
            </a:r>
          </a:p>
          <a:p>
            <a:pPr>
              <a:defRPr/>
            </a:pPr>
            <a:r>
              <a:rPr lang="it-IT" sz="1200" dirty="0"/>
              <a:t>3. indossare un primo paio di guanti;</a:t>
            </a:r>
          </a:p>
          <a:p>
            <a:pPr>
              <a:defRPr/>
            </a:pPr>
            <a:r>
              <a:rPr lang="it-IT" sz="1200" dirty="0"/>
              <a:t>4. indossare sopra la divisa il camice monouso;</a:t>
            </a:r>
          </a:p>
          <a:p>
            <a:pPr>
              <a:defRPr/>
            </a:pPr>
            <a:r>
              <a:rPr lang="it-IT" sz="1200" dirty="0"/>
              <a:t>5. indossare idoneo filtrante facciale;</a:t>
            </a:r>
          </a:p>
          <a:p>
            <a:pPr>
              <a:defRPr/>
            </a:pPr>
            <a:r>
              <a:rPr lang="it-IT" sz="1200" dirty="0"/>
              <a:t>6. indossare gli occhiali di protezione;</a:t>
            </a:r>
          </a:p>
          <a:p>
            <a:pPr>
              <a:defRPr/>
            </a:pPr>
            <a:r>
              <a:rPr lang="it-IT" sz="1200" dirty="0"/>
              <a:t>7. indossare secondo paio di guanti.</a:t>
            </a:r>
          </a:p>
          <a:p>
            <a:pPr>
              <a:defRPr/>
            </a:pPr>
            <a:endParaRPr lang="it-IT" sz="1200" dirty="0"/>
          </a:p>
          <a:p>
            <a:pPr>
              <a:defRPr/>
            </a:pPr>
            <a:r>
              <a:rPr lang="it-IT" sz="1200" dirty="0" err="1">
                <a:solidFill>
                  <a:srgbClr val="FF0000"/>
                </a:solidFill>
              </a:rPr>
              <a:t>Svestizione</a:t>
            </a:r>
            <a:r>
              <a:rPr lang="it-IT" sz="1200" dirty="0">
                <a:solidFill>
                  <a:srgbClr val="FF0000"/>
                </a:solidFill>
              </a:rPr>
              <a:t>: nell’anti-stanza/zona filtro:</a:t>
            </a:r>
          </a:p>
          <a:p>
            <a:pPr>
              <a:defRPr/>
            </a:pPr>
            <a:r>
              <a:rPr lang="it-IT" sz="1200" dirty="0"/>
              <a:t>Regole comportamentali:</a:t>
            </a:r>
          </a:p>
          <a:p>
            <a:pPr>
              <a:defRPr/>
            </a:pPr>
            <a:r>
              <a:rPr lang="it-IT" sz="1200" dirty="0"/>
              <a:t>- evitare qualsiasi contatto tra i DPI potenzialmente contaminati e il viso, le mucose o la cute;</a:t>
            </a:r>
          </a:p>
          <a:p>
            <a:pPr>
              <a:defRPr/>
            </a:pPr>
            <a:r>
              <a:rPr lang="it-IT" sz="1200" dirty="0"/>
              <a:t>- i DPI monouso vanno smaltiti nell’apposito contenitore nell’area di </a:t>
            </a:r>
            <a:r>
              <a:rPr lang="it-IT" sz="1200" dirty="0" err="1"/>
              <a:t>svestizione</a:t>
            </a:r>
            <a:r>
              <a:rPr lang="it-IT" sz="1200" dirty="0"/>
              <a:t>;</a:t>
            </a:r>
          </a:p>
          <a:p>
            <a:pPr>
              <a:defRPr/>
            </a:pPr>
            <a:r>
              <a:rPr lang="it-IT" sz="1200" dirty="0"/>
              <a:t>- decontaminare i DPI riutilizzabili;</a:t>
            </a:r>
          </a:p>
          <a:p>
            <a:pPr>
              <a:defRPr/>
            </a:pPr>
            <a:r>
              <a:rPr lang="it-IT" sz="1200" dirty="0"/>
              <a:t>- rispettare la sequenza indicata:</a:t>
            </a:r>
          </a:p>
          <a:p>
            <a:pPr>
              <a:defRPr/>
            </a:pPr>
            <a:r>
              <a:rPr lang="it-IT" sz="1200" dirty="0"/>
              <a:t>1. rimuovere il primo paio di guanti e smaltirlo nel contenitore;</a:t>
            </a:r>
          </a:p>
          <a:p>
            <a:pPr>
              <a:defRPr/>
            </a:pPr>
            <a:r>
              <a:rPr lang="it-IT" sz="1200" dirty="0"/>
              <a:t>2. rimuovere il camice monouso e smaltirlo nel contenitore;</a:t>
            </a:r>
          </a:p>
          <a:p>
            <a:pPr>
              <a:defRPr/>
            </a:pPr>
            <a:r>
              <a:rPr lang="it-IT" sz="1200" dirty="0"/>
              <a:t>3. rimuovere gli occhiali e sanificarli;</a:t>
            </a:r>
          </a:p>
          <a:p>
            <a:pPr>
              <a:defRPr/>
            </a:pPr>
            <a:r>
              <a:rPr lang="it-IT" sz="1200" dirty="0"/>
              <a:t>4. rimuovere la maschera FFP3 maneggiandola dalla parte posteriore e smaltirla nel contenitore;</a:t>
            </a:r>
          </a:p>
          <a:p>
            <a:pPr>
              <a:defRPr/>
            </a:pPr>
            <a:r>
              <a:rPr lang="it-IT" sz="1200" dirty="0"/>
              <a:t>5. rimuovere il secondo paio di guanti;</a:t>
            </a:r>
          </a:p>
          <a:p>
            <a:pPr>
              <a:defRPr/>
            </a:pPr>
            <a:r>
              <a:rPr lang="it-IT" sz="1200" dirty="0"/>
              <a:t>6. praticare l’igiene delle mani con soluzioni alcolica o con acqua e sapone.</a:t>
            </a:r>
          </a:p>
          <a:p>
            <a:pPr>
              <a:defRPr/>
            </a:pPr>
            <a:endParaRPr lang="it-IT" dirty="0"/>
          </a:p>
        </p:txBody>
      </p:sp>
    </p:spTree>
    <p:extLst>
      <p:ext uri="{BB962C8B-B14F-4D97-AF65-F5344CB8AC3E}">
        <p14:creationId xmlns:p14="http://schemas.microsoft.com/office/powerpoint/2010/main" val="21653265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703262"/>
          </a:xfrm>
        </p:spPr>
        <p:txBody>
          <a:bodyPr/>
          <a:lstStyle/>
          <a:p>
            <a:pPr>
              <a:defRPr/>
            </a:pPr>
            <a:r>
              <a:rPr lang="it-IT" sz="2000" dirty="0"/>
              <a:t>Pulizia e disinfezione ambientale: ambienti sanitari</a:t>
            </a:r>
          </a:p>
        </p:txBody>
      </p:sp>
      <p:sp>
        <p:nvSpPr>
          <p:cNvPr id="3" name="Segnaposto contenuto 2"/>
          <p:cNvSpPr>
            <a:spLocks noGrp="1"/>
          </p:cNvSpPr>
          <p:nvPr>
            <p:ph idx="1"/>
          </p:nvPr>
        </p:nvSpPr>
        <p:spPr>
          <a:xfrm>
            <a:off x="1981200" y="908050"/>
            <a:ext cx="8229600" cy="5761038"/>
          </a:xfrm>
        </p:spPr>
        <p:txBody>
          <a:bodyPr/>
          <a:lstStyle/>
          <a:p>
            <a:pPr algn="just">
              <a:defRPr/>
            </a:pPr>
            <a:r>
              <a:rPr lang="it-IT" sz="2000" dirty="0"/>
              <a:t>Tenendo conto delle caratteristiche di sopravvivenza dei coronavirus sulle superfici inerti sono procedure efficaci e sufficienti una pulizia accurata delle superfici ambientali con acqua e detergente seguita dall’applicazione di disinfettanti comunemente usati a livello ospedaliero (</a:t>
            </a:r>
            <a:r>
              <a:rPr lang="it-IT" sz="2000" dirty="0">
                <a:solidFill>
                  <a:srgbClr val="FF0000"/>
                </a:solidFill>
              </a:rPr>
              <a:t>come l’ipoclorito di sodio).</a:t>
            </a:r>
          </a:p>
          <a:p>
            <a:pPr algn="just">
              <a:defRPr/>
            </a:pPr>
            <a:r>
              <a:rPr lang="it-IT" sz="2000" dirty="0"/>
              <a:t>La </a:t>
            </a:r>
            <a:r>
              <a:rPr lang="it-IT" sz="2000" dirty="0">
                <a:solidFill>
                  <a:srgbClr val="FFFF00"/>
                </a:solidFill>
              </a:rPr>
              <a:t>stanza di isolamento dovrà essere sanificata almeno una volta al giorno, </a:t>
            </a:r>
            <a:r>
              <a:rPr lang="it-IT" sz="2000" dirty="0"/>
              <a:t>al più presto in caso di spandimenti evidenti e in caso di procedure che producano aerosol.</a:t>
            </a:r>
          </a:p>
          <a:p>
            <a:pPr algn="just">
              <a:defRPr/>
            </a:pPr>
            <a:r>
              <a:rPr lang="it-IT" sz="2000" dirty="0"/>
              <a:t>Per </a:t>
            </a:r>
            <a:r>
              <a:rPr lang="it-IT" sz="2000" dirty="0">
                <a:solidFill>
                  <a:srgbClr val="FF0000"/>
                </a:solidFill>
              </a:rPr>
              <a:t>la decontaminazione ambientale e necessario utilizzare attrezzature dedicate o monouso. Le attrezzature riutilizzabili devono essere decontaminate dopo l’uso con un disinfettante a base di cloro. I carrelli di pulizia comuni non devono entrare nella stanza. </a:t>
            </a:r>
            <a:r>
              <a:rPr lang="it-IT" sz="2000" dirty="0"/>
              <a:t>Il personale addetto alla sanificazione deve essere formato e dotato dei DPI previsti per l’assistenza ai pazienti e seguire le misure indicate per la vestizione e la </a:t>
            </a:r>
            <a:r>
              <a:rPr lang="it-IT" sz="2000" dirty="0" err="1"/>
              <a:t>svestizione</a:t>
            </a:r>
            <a:r>
              <a:rPr lang="it-IT" sz="2000" dirty="0"/>
              <a:t> (</a:t>
            </a:r>
            <a:r>
              <a:rPr lang="it-IT" sz="2000" dirty="0" err="1"/>
              <a:t>ri</a:t>
            </a:r>
            <a:r>
              <a:rPr lang="it-IT" sz="2000" dirty="0"/>
              <a:t> mozione in sicurezza dei DPI). In presenza del paziente questo deve essere invitato a indossare una mascherina chirurgica, compatibilmente con le condizioni cliniche, nel periodo necessario alla sanificazione.</a:t>
            </a:r>
          </a:p>
          <a:p>
            <a:pPr>
              <a:defRPr/>
            </a:pPr>
            <a:endParaRPr lang="it-IT" sz="2000" dirty="0"/>
          </a:p>
        </p:txBody>
      </p:sp>
    </p:spTree>
    <p:extLst>
      <p:ext uri="{BB962C8B-B14F-4D97-AF65-F5344CB8AC3E}">
        <p14:creationId xmlns:p14="http://schemas.microsoft.com/office/powerpoint/2010/main" val="6019846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4"/>
            <a:ext cx="8229600" cy="1063625"/>
          </a:xfrm>
        </p:spPr>
        <p:txBody>
          <a:bodyPr/>
          <a:lstStyle/>
          <a:p>
            <a:pPr>
              <a:defRPr/>
            </a:pPr>
            <a:r>
              <a:rPr lang="it-IT" sz="1800" dirty="0"/>
              <a:t>Ambienti non sanitari</a:t>
            </a:r>
          </a:p>
        </p:txBody>
      </p:sp>
      <p:sp>
        <p:nvSpPr>
          <p:cNvPr id="3" name="Segnaposto contenuto 2"/>
          <p:cNvSpPr>
            <a:spLocks noGrp="1"/>
          </p:cNvSpPr>
          <p:nvPr>
            <p:ph idx="1"/>
          </p:nvPr>
        </p:nvSpPr>
        <p:spPr>
          <a:xfrm>
            <a:off x="1981200" y="1341438"/>
            <a:ext cx="8229600" cy="5256212"/>
          </a:xfrm>
        </p:spPr>
        <p:txBody>
          <a:bodyPr/>
          <a:lstStyle/>
          <a:p>
            <a:pPr algn="just">
              <a:defRPr/>
            </a:pPr>
            <a:r>
              <a:rPr lang="it-IT" sz="1600" dirty="0">
                <a:solidFill>
                  <a:srgbClr val="FF0000"/>
                </a:solidFill>
              </a:rPr>
              <a:t>In stanze, uffici pubblici, mezzi di trasporto, scuole e altri ambienti non sanitari dove abbiano soggiornato casi confermati di COVID-19 prima di essere stati ospedalizzati, verranno applicate le misure di pulizia prima di essere nuovamente utilizzati. Per la decontaminazione, si raccomanda l’uso di ipoclorito di sodio 0,1% .</a:t>
            </a:r>
          </a:p>
          <a:p>
            <a:pPr algn="just">
              <a:defRPr/>
            </a:pPr>
            <a:r>
              <a:rPr lang="it-IT" sz="1600" dirty="0"/>
              <a:t>Per le superfici che possono essere danneggiate dall’ipoclorito di sodio, utilizzare etanolo al 70% dopo pulizia con un detergente neutro. Durante le operazioni di pulizia con prodotti chimici, assicurare la ventilazione degli ambienti. Tutte le operazioni di pulizia devono essere condotte da personale che indossa DPI (filtrante respiratorio FFP2 o FFP3, protezione facciale, guanti monouso, camice monouso impermeabile a maniche lunghe, e seguire le misure indicate per la rimozione in sicurezza dei DPI (</a:t>
            </a:r>
            <a:r>
              <a:rPr lang="it-IT" sz="1600" dirty="0" err="1"/>
              <a:t>svestizione</a:t>
            </a:r>
            <a:r>
              <a:rPr lang="it-IT" sz="1600" dirty="0"/>
              <a:t>). Dopo l’uso, i DPI monouso vanno smaltiti come materiale potenzialmente infetto.</a:t>
            </a:r>
          </a:p>
          <a:p>
            <a:pPr algn="just">
              <a:defRPr/>
            </a:pPr>
            <a:r>
              <a:rPr lang="it-IT" sz="1600" dirty="0">
                <a:solidFill>
                  <a:srgbClr val="FFFF00"/>
                </a:solidFill>
              </a:rPr>
              <a:t>Vanno pulite con particolare attenzione tutte le superfici toccate di frequente, quali superfici di muri, porte e finestre, superfici dei servizi igienici e sanitari. La biancheria da letto, le tende e altri materiali di tessuto devono essere sottoposti a un ciclo di lavaggio con acqua calda a 90°C e detergente. </a:t>
            </a:r>
          </a:p>
          <a:p>
            <a:pPr algn="just">
              <a:defRPr/>
            </a:pPr>
            <a:r>
              <a:rPr lang="it-IT" sz="1600" dirty="0"/>
              <a:t>Qualora non sia possibile il lavaggio a 90°C per le caratteristiche del tessuto, addizionare il ciclo di lavaggio con candeggina o prodotti a base di ipoclorito di sodio).</a:t>
            </a:r>
          </a:p>
          <a:p>
            <a:pPr>
              <a:defRPr/>
            </a:pPr>
            <a:endParaRPr lang="it-IT" sz="1600" dirty="0"/>
          </a:p>
        </p:txBody>
      </p:sp>
    </p:spTree>
    <p:extLst>
      <p:ext uri="{BB962C8B-B14F-4D97-AF65-F5344CB8AC3E}">
        <p14:creationId xmlns:p14="http://schemas.microsoft.com/office/powerpoint/2010/main" val="4230117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836613"/>
            <a:ext cx="8229600" cy="3313112"/>
          </a:xfrm>
        </p:spPr>
        <p:txBody>
          <a:bodyPr/>
          <a:lstStyle/>
          <a:p>
            <a:pPr>
              <a:defRPr/>
            </a:pPr>
            <a:r>
              <a:rPr lang="it-IT" dirty="0" smtClean="0"/>
              <a:t>Vi ringrazio per l’attenzione</a:t>
            </a:r>
            <a:br>
              <a:rPr lang="it-IT" dirty="0" smtClean="0"/>
            </a:br>
            <a:r>
              <a:rPr lang="it-IT" dirty="0" smtClean="0"/>
              <a:t> Dr. P. </a:t>
            </a:r>
            <a:r>
              <a:rPr lang="it-IT" dirty="0" err="1" smtClean="0"/>
              <a:t>Perna</a:t>
            </a:r>
            <a:endParaRPr lang="it-IT" dirty="0"/>
          </a:p>
        </p:txBody>
      </p:sp>
    </p:spTree>
    <p:extLst>
      <p:ext uri="{BB962C8B-B14F-4D97-AF65-F5344CB8AC3E}">
        <p14:creationId xmlns:p14="http://schemas.microsoft.com/office/powerpoint/2010/main" val="3722367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487362"/>
          </a:xfrm>
        </p:spPr>
        <p:txBody>
          <a:bodyPr/>
          <a:lstStyle/>
          <a:p>
            <a:pPr>
              <a:defRPr/>
            </a:pPr>
            <a:r>
              <a:rPr lang="it-IT" sz="2000" dirty="0"/>
              <a:t>Parole chiave dell’epidemia</a:t>
            </a:r>
          </a:p>
        </p:txBody>
      </p:sp>
      <p:sp>
        <p:nvSpPr>
          <p:cNvPr id="3" name="Segnaposto contenuto 2"/>
          <p:cNvSpPr>
            <a:spLocks noGrp="1"/>
          </p:cNvSpPr>
          <p:nvPr>
            <p:ph idx="1"/>
          </p:nvPr>
        </p:nvSpPr>
        <p:spPr>
          <a:xfrm>
            <a:off x="1992314" y="836614"/>
            <a:ext cx="8675687" cy="6021387"/>
          </a:xfrm>
        </p:spPr>
        <p:txBody>
          <a:bodyPr/>
          <a:lstStyle/>
          <a:p>
            <a:pPr algn="just">
              <a:defRPr/>
            </a:pPr>
            <a:r>
              <a:rPr lang="it-IT" sz="1600" b="1" dirty="0">
                <a:solidFill>
                  <a:srgbClr val="FF0000"/>
                </a:solidFill>
              </a:rPr>
              <a:t>Focolaio epidemico </a:t>
            </a:r>
            <a:r>
              <a:rPr lang="it-IT" sz="1600" dirty="0"/>
              <a:t>Si parla di focolaio epidemico quando una malattia infettiva provoca un aumento nel numero di casi rispetto a quanto atteso all'interno di una comunità o di una regione ben circoscritta.</a:t>
            </a:r>
          </a:p>
          <a:p>
            <a:pPr algn="just">
              <a:defRPr/>
            </a:pPr>
            <a:r>
              <a:rPr lang="it-IT" sz="1600" b="1" dirty="0">
                <a:solidFill>
                  <a:srgbClr val="FF0000"/>
                </a:solidFill>
              </a:rPr>
              <a:t>Epidemia</a:t>
            </a:r>
            <a:r>
              <a:rPr lang="it-IT" sz="1600" b="1" dirty="0"/>
              <a:t> : </a:t>
            </a:r>
            <a:r>
              <a:rPr lang="it-IT" sz="1600" dirty="0"/>
              <a:t>si intende la manifestazione frequente e localizzata, ma limitata nel tempo, di una malattia infettiva, con una trasmissione diffusa del virus. L’epidemia si verifica quando un soggetto ammalato contagia più di una persona e il numero dei casi di malattia aumenta rapidamente in breve tempo. L’infezione si diffonde, dunque, in una popolazione costituita da un numero sufficiente di soggetti suscettibili.</a:t>
            </a:r>
          </a:p>
          <a:p>
            <a:pPr algn="just">
              <a:defRPr/>
            </a:pPr>
            <a:r>
              <a:rPr lang="it-IT" sz="1600" b="1" dirty="0">
                <a:solidFill>
                  <a:srgbClr val="FF0000"/>
                </a:solidFill>
              </a:rPr>
              <a:t>Pandemia</a:t>
            </a:r>
            <a:r>
              <a:rPr lang="it-IT" sz="1600" b="1" dirty="0"/>
              <a:t> </a:t>
            </a:r>
            <a:r>
              <a:rPr lang="it-IT" sz="1600" dirty="0"/>
              <a:t>La pandemia è la diffusione di una malattia in più continenti o comunque in vaste aree del</a:t>
            </a:r>
          </a:p>
          <a:p>
            <a:pPr algn="just">
              <a:defRPr/>
            </a:pPr>
            <a:r>
              <a:rPr lang="it-IT" sz="1600" dirty="0"/>
              <a:t>mondo. L’OMS </a:t>
            </a:r>
            <a:r>
              <a:rPr lang="it-IT" sz="1600" dirty="0">
                <a:solidFill>
                  <a:srgbClr val="FF0000"/>
                </a:solidFill>
              </a:rPr>
              <a:t>definisce cinque fasi </a:t>
            </a:r>
            <a:r>
              <a:rPr lang="it-IT" sz="1600" dirty="0"/>
              <a:t>di una pandemia: in </a:t>
            </a:r>
            <a:r>
              <a:rPr lang="it-IT" sz="1600" dirty="0">
                <a:solidFill>
                  <a:schemeClr val="bg1">
                    <a:lumMod val="50000"/>
                  </a:schemeClr>
                </a:solidFill>
              </a:rPr>
              <a:t>ordine</a:t>
            </a:r>
            <a:r>
              <a:rPr lang="it-IT" sz="1600" dirty="0">
                <a:solidFill>
                  <a:srgbClr val="FF0000"/>
                </a:solidFill>
              </a:rPr>
              <a:t> la fase interpandemica</a:t>
            </a:r>
            <a:r>
              <a:rPr lang="it-IT" sz="1600" dirty="0"/>
              <a:t>, la fase di </a:t>
            </a:r>
            <a:r>
              <a:rPr lang="it-IT" sz="1600" dirty="0">
                <a:solidFill>
                  <a:srgbClr val="FF0000"/>
                </a:solidFill>
              </a:rPr>
              <a:t>allerta</a:t>
            </a:r>
            <a:r>
              <a:rPr lang="it-IT" sz="1600" dirty="0"/>
              <a:t>,la fase </a:t>
            </a:r>
            <a:r>
              <a:rPr lang="it-IT" sz="1600" dirty="0">
                <a:solidFill>
                  <a:srgbClr val="FF0000"/>
                </a:solidFill>
              </a:rPr>
              <a:t>pandemica, la fase di transizione prima di ritornare alla fase interpandemica. La fase pandemica è caratterizzata </a:t>
            </a:r>
            <a:r>
              <a:rPr lang="it-IT" sz="1600" dirty="0"/>
              <a:t>da una trasmissione alla maggior parte della popolazione.</a:t>
            </a:r>
          </a:p>
          <a:p>
            <a:pPr algn="just">
              <a:defRPr/>
            </a:pPr>
            <a:r>
              <a:rPr lang="it-IT" sz="1600" dirty="0"/>
              <a:t>Soggetto “asintomatico” È un soggetto che, nonostante sia affetto da una malattia, non presenta alcun</a:t>
            </a:r>
          </a:p>
          <a:p>
            <a:pPr algn="just">
              <a:defRPr/>
            </a:pPr>
            <a:r>
              <a:rPr lang="it-IT" sz="1600" dirty="0"/>
              <a:t>sintomo apparente. </a:t>
            </a:r>
          </a:p>
          <a:p>
            <a:pPr algn="just">
              <a:defRPr/>
            </a:pPr>
            <a:r>
              <a:rPr lang="it-IT" sz="1600" dirty="0"/>
              <a:t>Esiste un periodo chiamato “incubazione” in cui una malattia infettiva è già presente senza mostrare alcun sintomo: l’incubazione è quindi “asintomatica” e termina quando il paziente avverte i primi sintomi, momento in cui la malattia da “asintomatica” diventa “sintomatica”. Una malattia può rimanere asintomatica per periodi brevi o lunghi; alcune malattie possono rimanere asintomatiche per sempre.</a:t>
            </a:r>
          </a:p>
          <a:p>
            <a:pPr>
              <a:defRPr/>
            </a:pPr>
            <a:endParaRPr lang="it-IT" sz="1200" dirty="0"/>
          </a:p>
        </p:txBody>
      </p:sp>
    </p:spTree>
    <p:extLst>
      <p:ext uri="{BB962C8B-B14F-4D97-AF65-F5344CB8AC3E}">
        <p14:creationId xmlns:p14="http://schemas.microsoft.com/office/powerpoint/2010/main" val="4192738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Epidemiologia</a:t>
            </a:r>
            <a:endParaRPr lang="it-IT" dirty="0"/>
          </a:p>
        </p:txBody>
      </p:sp>
      <p:sp>
        <p:nvSpPr>
          <p:cNvPr id="3" name="Segnaposto contenuto 2"/>
          <p:cNvSpPr>
            <a:spLocks noGrp="1"/>
          </p:cNvSpPr>
          <p:nvPr>
            <p:ph idx="1"/>
          </p:nvPr>
        </p:nvSpPr>
        <p:spPr/>
        <p:txBody>
          <a:bodyPr/>
          <a:lstStyle/>
          <a:p>
            <a:pPr>
              <a:defRPr/>
            </a:pPr>
            <a:r>
              <a:rPr lang="it-IT" sz="2800" b="1" dirty="0"/>
              <a:t>Iniziata nel dicembre 2019 a Wuhan, in Cina, l’epidemia si è rapidamente diffusa.</a:t>
            </a:r>
            <a:endParaRPr lang="it-IT" sz="2800" dirty="0"/>
          </a:p>
          <a:p>
            <a:pPr>
              <a:defRPr/>
            </a:pPr>
            <a:r>
              <a:rPr lang="it-IT" sz="2800" b="1" dirty="0"/>
              <a:t>Modelli matematici suggeriscono comunque che l’andamento del contagio dipenderà</a:t>
            </a:r>
            <a:r>
              <a:rPr lang="it-IT" sz="2800" dirty="0"/>
              <a:t> </a:t>
            </a:r>
            <a:r>
              <a:rPr lang="it-IT" sz="2800" b="1" dirty="0"/>
              <a:t>dalle misure di contenzione e prevenzione poste in atto. Il numero di infetti e di morti è in continuo aggiornamento e può essere seguito in tempo reale nel sito degli</a:t>
            </a:r>
            <a:r>
              <a:rPr lang="it-IT" sz="2800" dirty="0"/>
              <a:t> </a:t>
            </a:r>
            <a:r>
              <a:rPr lang="it-IT" sz="2800" b="1" dirty="0"/>
              <a:t>ECDC e dell’OMS. </a:t>
            </a:r>
            <a:endParaRPr lang="it-IT" sz="2800" dirty="0"/>
          </a:p>
          <a:p>
            <a:pPr>
              <a:defRPr/>
            </a:pPr>
            <a:endParaRPr lang="it-IT" dirty="0"/>
          </a:p>
        </p:txBody>
      </p:sp>
    </p:spTree>
    <p:extLst>
      <p:ext uri="{BB962C8B-B14F-4D97-AF65-F5344CB8AC3E}">
        <p14:creationId xmlns:p14="http://schemas.microsoft.com/office/powerpoint/2010/main" val="3136271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919162"/>
          </a:xfrm>
        </p:spPr>
        <p:txBody>
          <a:bodyPr/>
          <a:lstStyle/>
          <a:p>
            <a:pPr>
              <a:defRPr/>
            </a:pPr>
            <a:r>
              <a:rPr lang="it-IT" sz="2000" dirty="0"/>
              <a:t>Le fasi dell’epidemia</a:t>
            </a:r>
          </a:p>
        </p:txBody>
      </p:sp>
      <p:sp>
        <p:nvSpPr>
          <p:cNvPr id="3" name="Segnaposto contenuto 2"/>
          <p:cNvSpPr>
            <a:spLocks noGrp="1"/>
          </p:cNvSpPr>
          <p:nvPr>
            <p:ph idx="1"/>
          </p:nvPr>
        </p:nvSpPr>
        <p:spPr/>
        <p:txBody>
          <a:bodyPr/>
          <a:lstStyle/>
          <a:p>
            <a:pPr algn="just">
              <a:defRPr/>
            </a:pPr>
            <a:r>
              <a:rPr lang="it-IT" sz="1600" dirty="0"/>
              <a:t>Il 31 dicembre 2019 le </a:t>
            </a:r>
            <a:r>
              <a:rPr lang="it-IT" sz="1600" dirty="0" err="1"/>
              <a:t>autorita’</a:t>
            </a:r>
            <a:r>
              <a:rPr lang="it-IT" sz="1600" dirty="0"/>
              <a:t> sanitarie cinesi hanno riferito che nella città di Wuhan (provincia di </a:t>
            </a:r>
            <a:r>
              <a:rPr lang="it-IT" sz="1600" dirty="0" err="1"/>
              <a:t>Hubei</a:t>
            </a:r>
            <a:r>
              <a:rPr lang="it-IT" sz="1600" dirty="0"/>
              <a:t>, Cina centro-orientale) si era sviluppato un focolaio epidemico di casi di polmonite atipica a eziologia non nota.</a:t>
            </a:r>
            <a:r>
              <a:rPr lang="it-IT" sz="1600" b="1" dirty="0"/>
              <a:t> </a:t>
            </a:r>
            <a:r>
              <a:rPr lang="it-IT" sz="1600" dirty="0"/>
              <a:t>La </a:t>
            </a:r>
            <a:r>
              <a:rPr lang="it-IT" sz="1600" dirty="0" err="1"/>
              <a:t>citta’</a:t>
            </a:r>
            <a:r>
              <a:rPr lang="it-IT" sz="1600" dirty="0"/>
              <a:t> e’ a circa 800 km da Shangai, raggiungibile in circa 4 ore con il treno ad alta velocità ed e’ collegata per via aerea alle principali città cinesi, ma anche europee (Italia compresa) e del resto del mondo.</a:t>
            </a:r>
          </a:p>
          <a:p>
            <a:pPr algn="just">
              <a:defRPr/>
            </a:pPr>
            <a:r>
              <a:rPr lang="it-IT" sz="1600" dirty="0"/>
              <a:t>Molti dei casi iniziali riferivano la frequentazione del mercato all’ingrosso del pesce di Wuhan, dove sono in vendita anche animali selvatici di specie disparate, utilizzati a scopo alimentare.</a:t>
            </a:r>
          </a:p>
          <a:p>
            <a:pPr algn="just">
              <a:defRPr/>
            </a:pPr>
            <a:r>
              <a:rPr lang="it-IT" sz="1600" dirty="0"/>
              <a:t>Il 9 gennaio 2020 il Center </a:t>
            </a:r>
            <a:r>
              <a:rPr lang="it-IT" sz="1600" dirty="0" err="1"/>
              <a:t>for</a:t>
            </a:r>
            <a:r>
              <a:rPr lang="it-IT" sz="1600" dirty="0"/>
              <a:t> </a:t>
            </a:r>
            <a:r>
              <a:rPr lang="it-IT" sz="1600" dirty="0" err="1"/>
              <a:t>Disease</a:t>
            </a:r>
            <a:r>
              <a:rPr lang="it-IT" sz="1600" dirty="0"/>
              <a:t> </a:t>
            </a:r>
            <a:r>
              <a:rPr lang="it-IT" sz="1600" dirty="0" err="1"/>
              <a:t>Control</a:t>
            </a:r>
            <a:r>
              <a:rPr lang="it-IT" sz="1600" dirty="0"/>
              <a:t> cinese ha comunicato di aver identificato l’agente causale: un nuovo coronavirus, dapprima denominato in via provvisoria 2019-nCoV e ufficialmente chiamato SARSCoV-2 dall’International </a:t>
            </a:r>
            <a:r>
              <a:rPr lang="it-IT" sz="1600" dirty="0" err="1"/>
              <a:t>Committee</a:t>
            </a:r>
            <a:r>
              <a:rPr lang="it-IT" sz="1600" dirty="0"/>
              <a:t> on </a:t>
            </a:r>
            <a:r>
              <a:rPr lang="it-IT" sz="1600" dirty="0" err="1"/>
              <a:t>Taxonomy</a:t>
            </a:r>
            <a:r>
              <a:rPr lang="it-IT" sz="1600" dirty="0"/>
              <a:t> </a:t>
            </a:r>
            <a:r>
              <a:rPr lang="it-IT" sz="1600" dirty="0" err="1"/>
              <a:t>of</a:t>
            </a:r>
            <a:r>
              <a:rPr lang="it-IT" sz="1600" dirty="0"/>
              <a:t> </a:t>
            </a:r>
            <a:r>
              <a:rPr lang="it-IT" sz="1600" dirty="0" err="1"/>
              <a:t>Viruses</a:t>
            </a:r>
            <a:r>
              <a:rPr lang="it-IT" sz="1600" dirty="0"/>
              <a:t> l’11 febbraio 2020, che e’ stato rapidamente </a:t>
            </a:r>
            <a:r>
              <a:rPr lang="it-IT" sz="1600" dirty="0" err="1"/>
              <a:t>sequenziato</a:t>
            </a:r>
            <a:r>
              <a:rPr lang="it-IT" sz="1600" dirty="0"/>
              <a:t> e messo a disposizione della comunità scientifica e successivamente ha confermato la </a:t>
            </a:r>
            <a:r>
              <a:rPr lang="it-IT" sz="1600" dirty="0" err="1"/>
              <a:t>possibilita’</a:t>
            </a:r>
            <a:r>
              <a:rPr lang="it-IT" sz="1600" dirty="0"/>
              <a:t> di trasmissione interumana del virus.</a:t>
            </a:r>
          </a:p>
          <a:p>
            <a:pPr algn="just">
              <a:defRPr/>
            </a:pPr>
            <a:r>
              <a:rPr lang="it-IT" sz="1600" dirty="0"/>
              <a:t>Uno studio italiano ha analizzato, utilizzando modelli matematici, le variazioni dei genomi disponibili del virus SARS-CoV-2 per ricostruirne la dinamica evolutiva e ha ipotizzato su basi filogenetiche che l’epidemia abbia avuto origine fra ottobre e novembre 2019. Stando alle stime, </a:t>
            </a:r>
            <a:r>
              <a:rPr lang="it-IT" sz="1600" dirty="0">
                <a:solidFill>
                  <a:srgbClr val="C00000"/>
                </a:solidFill>
              </a:rPr>
              <a:t>a dicembre 2019 R0 e’  passato da 0,8 a 2,4 e il tempo di raddoppio dell’epidemia da 3,6 giorni a 4,1 giorni.</a:t>
            </a:r>
          </a:p>
          <a:p>
            <a:pPr>
              <a:defRPr/>
            </a:pPr>
            <a:endParaRPr lang="it-IT" sz="1050" dirty="0"/>
          </a:p>
        </p:txBody>
      </p:sp>
    </p:spTree>
    <p:extLst>
      <p:ext uri="{BB962C8B-B14F-4D97-AF65-F5344CB8AC3E}">
        <p14:creationId xmlns:p14="http://schemas.microsoft.com/office/powerpoint/2010/main" val="3631618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Indice R0</a:t>
            </a:r>
            <a:endParaRPr lang="it-IT" dirty="0"/>
          </a:p>
        </p:txBody>
      </p:sp>
      <p:sp>
        <p:nvSpPr>
          <p:cNvPr id="3" name="Segnaposto contenuto 2"/>
          <p:cNvSpPr>
            <a:spLocks noGrp="1"/>
          </p:cNvSpPr>
          <p:nvPr>
            <p:ph idx="1"/>
          </p:nvPr>
        </p:nvSpPr>
        <p:spPr/>
        <p:txBody>
          <a:bodyPr/>
          <a:lstStyle/>
          <a:p>
            <a:pPr>
              <a:defRPr/>
            </a:pPr>
            <a:r>
              <a:rPr lang="it-IT" sz="1800" dirty="0"/>
              <a:t>R0 (numero di riproduzione di base, </a:t>
            </a:r>
            <a:r>
              <a:rPr lang="it-IT" sz="1800" i="1" dirty="0" err="1"/>
              <a:t>basic</a:t>
            </a:r>
            <a:r>
              <a:rPr lang="it-IT" sz="1800" i="1" dirty="0"/>
              <a:t> </a:t>
            </a:r>
            <a:r>
              <a:rPr lang="it-IT" sz="1800" i="1" dirty="0" err="1"/>
              <a:t>reproductive</a:t>
            </a:r>
            <a:r>
              <a:rPr lang="it-IT" sz="1800" i="1" dirty="0"/>
              <a:t> </a:t>
            </a:r>
            <a:r>
              <a:rPr lang="it-IT" sz="1800" i="1" dirty="0" err="1"/>
              <a:t>number</a:t>
            </a:r>
            <a:r>
              <a:rPr lang="it-IT" sz="1800" dirty="0"/>
              <a:t>) è un parametro importante in un’epidemia che rappresenta il numero medio di infezioni secondarie determinate da ciascun individuo infetto in una popolazione completamente suscettibile a un nuovo patogeno e misura la trasmissibilità potenziale di una malattia infettiva. Quanto maggiore è il valore di R0, tanto più elevato è il rischio di diffusione dell’epidemia. </a:t>
            </a:r>
          </a:p>
          <a:p>
            <a:pPr>
              <a:defRPr/>
            </a:pPr>
            <a:r>
              <a:rPr lang="it-IT" sz="1800" dirty="0">
                <a:solidFill>
                  <a:srgbClr val="C00000"/>
                </a:solidFill>
              </a:rPr>
              <a:t>Per esempio, un R0 pari a 2 significa che in media un singolo malato infetterà due persone;</a:t>
            </a:r>
          </a:p>
          <a:p>
            <a:pPr>
              <a:defRPr/>
            </a:pPr>
            <a:r>
              <a:rPr lang="it-IT" sz="1800" dirty="0">
                <a:solidFill>
                  <a:srgbClr val="FFC000"/>
                </a:solidFill>
              </a:rPr>
              <a:t>un R0 inferiore a 1 significa che l’epidemia può essere contenuta. </a:t>
            </a:r>
          </a:p>
          <a:p>
            <a:pPr>
              <a:defRPr/>
            </a:pPr>
            <a:r>
              <a:rPr lang="it-IT" sz="1800" dirty="0"/>
              <a:t>R0 dipende dalla probabilità </a:t>
            </a:r>
            <a:r>
              <a:rPr lang="it-IT" sz="1800" dirty="0">
                <a:solidFill>
                  <a:srgbClr val="C00000"/>
                </a:solidFill>
              </a:rPr>
              <a:t>di trasmissione per singolo contatto </a:t>
            </a:r>
            <a:r>
              <a:rPr lang="it-IT" sz="1800" dirty="0"/>
              <a:t>tra una persona infetta e una suscettibile, </a:t>
            </a:r>
            <a:r>
              <a:rPr lang="it-IT" sz="1800" dirty="0">
                <a:solidFill>
                  <a:srgbClr val="00B050"/>
                </a:solidFill>
              </a:rPr>
              <a:t>dal numero dei contatti </a:t>
            </a:r>
            <a:r>
              <a:rPr lang="it-IT" sz="1800" dirty="0"/>
              <a:t>della persona infetta e della </a:t>
            </a:r>
            <a:r>
              <a:rPr lang="it-IT" sz="1800" dirty="0">
                <a:solidFill>
                  <a:srgbClr val="7030A0"/>
                </a:solidFill>
              </a:rPr>
              <a:t>durata</a:t>
            </a:r>
            <a:r>
              <a:rPr lang="it-IT" sz="1800" dirty="0"/>
              <a:t> dell’infettività. </a:t>
            </a:r>
            <a:r>
              <a:rPr lang="it-IT" sz="1800" dirty="0">
                <a:solidFill>
                  <a:srgbClr val="FFFF00"/>
                </a:solidFill>
              </a:rPr>
              <a:t>Delle tre variabili su cui si può agire per ridurre R0, la probabilità di trasmissione e la durata dell’infettività non sono modificabili senza un vaccino o una terapia, mentre la diagnosi tempestiva del caso può contenere il numero di contatti. </a:t>
            </a:r>
          </a:p>
          <a:p>
            <a:pPr>
              <a:defRPr/>
            </a:pPr>
            <a:endParaRPr lang="it-IT" dirty="0"/>
          </a:p>
        </p:txBody>
      </p:sp>
    </p:spTree>
    <p:extLst>
      <p:ext uri="{BB962C8B-B14F-4D97-AF65-F5344CB8AC3E}">
        <p14:creationId xmlns:p14="http://schemas.microsoft.com/office/powerpoint/2010/main" val="1051230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7813"/>
            <a:ext cx="8229600" cy="342900"/>
          </a:xfrm>
        </p:spPr>
        <p:txBody>
          <a:bodyPr/>
          <a:lstStyle/>
          <a:p>
            <a:pPr>
              <a:defRPr/>
            </a:pPr>
            <a:r>
              <a:rPr lang="it-IT" sz="2000" dirty="0" err="1"/>
              <a:t>Coronarovirus</a:t>
            </a:r>
            <a:endParaRPr lang="it-IT" sz="2000" dirty="0"/>
          </a:p>
        </p:txBody>
      </p:sp>
      <p:sp>
        <p:nvSpPr>
          <p:cNvPr id="3" name="Segnaposto contenuto 2"/>
          <p:cNvSpPr>
            <a:spLocks noGrp="1"/>
          </p:cNvSpPr>
          <p:nvPr>
            <p:ph idx="1"/>
          </p:nvPr>
        </p:nvSpPr>
        <p:spPr>
          <a:xfrm>
            <a:off x="1981200" y="1341438"/>
            <a:ext cx="8229600" cy="5256212"/>
          </a:xfrm>
        </p:spPr>
        <p:txBody>
          <a:bodyPr/>
          <a:lstStyle/>
          <a:p>
            <a:pPr>
              <a:defRPr/>
            </a:pPr>
            <a:r>
              <a:rPr lang="it-IT" sz="1400" b="1" dirty="0"/>
              <a:t>I </a:t>
            </a:r>
            <a:r>
              <a:rPr lang="it-IT" sz="1800" b="1" dirty="0"/>
              <a:t>coronavirus sono </a:t>
            </a:r>
            <a:r>
              <a:rPr lang="it-IT" sz="1800" b="1" dirty="0">
                <a:solidFill>
                  <a:srgbClr val="7030A0"/>
                </a:solidFill>
              </a:rPr>
              <a:t>virus a RNA </a:t>
            </a:r>
            <a:r>
              <a:rPr lang="it-IT" sz="1800" b="1" dirty="0"/>
              <a:t>che causano per lo più infezioni non gravi delle</a:t>
            </a:r>
            <a:r>
              <a:rPr lang="it-IT" sz="1800" dirty="0"/>
              <a:t> </a:t>
            </a:r>
            <a:r>
              <a:rPr lang="it-IT" sz="1800" b="1" dirty="0"/>
              <a:t>prime vie respiratorie. Alcuni però hanno un tropismo per le basse vie respiratorie e</a:t>
            </a:r>
            <a:r>
              <a:rPr lang="it-IT" sz="1800" dirty="0"/>
              <a:t> </a:t>
            </a:r>
            <a:r>
              <a:rPr lang="it-IT" sz="1800" b="1" dirty="0"/>
              <a:t>causano malattie gravi come la SARS e la MERS. Il nuovo coronavirus 2019 è già</a:t>
            </a:r>
            <a:r>
              <a:rPr lang="it-IT" sz="1800" dirty="0"/>
              <a:t> </a:t>
            </a:r>
            <a:r>
              <a:rPr lang="it-IT" sz="1800" b="1" dirty="0"/>
              <a:t>stato </a:t>
            </a:r>
            <a:r>
              <a:rPr lang="it-IT" sz="1800" b="1" dirty="0" err="1"/>
              <a:t>sequenziato</a:t>
            </a:r>
            <a:r>
              <a:rPr lang="it-IT" sz="1800" b="1" dirty="0"/>
              <a:t> in più laboratori; non si ha ancora certezza sulla specie animale di</a:t>
            </a:r>
            <a:r>
              <a:rPr lang="it-IT" sz="1800" dirty="0"/>
              <a:t> </a:t>
            </a:r>
            <a:r>
              <a:rPr lang="it-IT" sz="1800" b="1" dirty="0"/>
              <a:t>origine (più probabile una specie di pipistrelli) anche se il mercato all’ingrosso del</a:t>
            </a:r>
            <a:r>
              <a:rPr lang="it-IT" sz="1800" dirty="0"/>
              <a:t> </a:t>
            </a:r>
            <a:r>
              <a:rPr lang="it-IT" sz="1800" b="1" dirty="0"/>
              <a:t>pesce di Wuhan come partenza del focolaio è accertata.</a:t>
            </a:r>
            <a:endParaRPr lang="it-IT" sz="1800" dirty="0"/>
          </a:p>
          <a:p>
            <a:pPr>
              <a:defRPr/>
            </a:pPr>
            <a:r>
              <a:rPr lang="it-IT" sz="1800" dirty="0"/>
              <a:t>I coronavirus (</a:t>
            </a:r>
            <a:r>
              <a:rPr lang="it-IT" sz="1800" dirty="0" err="1"/>
              <a:t>CoV</a:t>
            </a:r>
            <a:r>
              <a:rPr lang="it-IT" sz="1800" dirty="0"/>
              <a:t>) sono un genere di virus a RNA (sottofamiglia </a:t>
            </a:r>
            <a:r>
              <a:rPr lang="it-IT" sz="1800" i="1" dirty="0" err="1"/>
              <a:t>Orthoronavirinae</a:t>
            </a:r>
            <a:r>
              <a:rPr lang="it-IT" sz="1800" dirty="0"/>
              <a:t>, famiglia </a:t>
            </a:r>
            <a:r>
              <a:rPr lang="it-IT" sz="1800" i="1" dirty="0" err="1"/>
              <a:t>Coronaviridae</a:t>
            </a:r>
            <a:r>
              <a:rPr lang="it-IT" sz="1800" dirty="0"/>
              <a:t>,sottordine </a:t>
            </a:r>
            <a:r>
              <a:rPr lang="it-IT" sz="1800" i="1" dirty="0" err="1"/>
              <a:t>Cornidovirineae</a:t>
            </a:r>
            <a:r>
              <a:rPr lang="it-IT" sz="1800" dirty="0"/>
              <a:t>, ordine </a:t>
            </a:r>
            <a:r>
              <a:rPr lang="it-IT" sz="1800" i="1" dirty="0" err="1"/>
              <a:t>Nidovirales</a:t>
            </a:r>
            <a:r>
              <a:rPr lang="it-IT" sz="1800" dirty="0"/>
              <a:t>) che possono causare diverse malattie nell’uomo, principalmente infezioni del tratto respiratorio superiore e del tratto gastrointestinale. La </a:t>
            </a:r>
            <a:r>
              <a:rPr lang="it-IT" sz="1800" dirty="0" err="1"/>
              <a:t>gravita’</a:t>
            </a:r>
            <a:r>
              <a:rPr lang="it-IT" sz="1800" dirty="0"/>
              <a:t> di queste condizioni e’  molto variabile, dal momento che i coronavirus sono responsabili sia di una buona parte delle comuni sindromi da raffreddamento sia di sindromi respiratorie gravi come </a:t>
            </a:r>
            <a:r>
              <a:rPr lang="it-IT" sz="1800" dirty="0">
                <a:solidFill>
                  <a:srgbClr val="7030A0"/>
                </a:solidFill>
              </a:rPr>
              <a:t>la SARS </a:t>
            </a:r>
            <a:r>
              <a:rPr lang="it-IT" sz="1800" dirty="0"/>
              <a:t>(sindrome respiratoria acuta grave, </a:t>
            </a:r>
            <a:r>
              <a:rPr lang="it-IT" sz="1800" i="1" dirty="0"/>
              <a:t>Severe Acute </a:t>
            </a:r>
            <a:r>
              <a:rPr lang="it-IT" sz="1800" i="1" dirty="0" err="1"/>
              <a:t>Respiratory</a:t>
            </a:r>
            <a:r>
              <a:rPr lang="it-IT" sz="1800" i="1" dirty="0"/>
              <a:t> </a:t>
            </a:r>
            <a:r>
              <a:rPr lang="it-IT" sz="1800" i="1" dirty="0" err="1"/>
              <a:t>Syndrome</a:t>
            </a:r>
            <a:r>
              <a:rPr lang="it-IT" sz="1800" dirty="0"/>
              <a:t>) e la </a:t>
            </a:r>
            <a:r>
              <a:rPr lang="it-IT" sz="1800" dirty="0">
                <a:solidFill>
                  <a:srgbClr val="7030A0"/>
                </a:solidFill>
              </a:rPr>
              <a:t>MERS</a:t>
            </a:r>
            <a:r>
              <a:rPr lang="it-IT" sz="1800" dirty="0"/>
              <a:t> (sindrome respiratoria mediorientale, </a:t>
            </a:r>
            <a:r>
              <a:rPr lang="it-IT" sz="1800" i="1" dirty="0"/>
              <a:t>Middle East </a:t>
            </a:r>
            <a:r>
              <a:rPr lang="it-IT" sz="1800" i="1" dirty="0" err="1"/>
              <a:t>Respiratory</a:t>
            </a:r>
            <a:r>
              <a:rPr lang="it-IT" sz="1800" dirty="0"/>
              <a:t> </a:t>
            </a:r>
            <a:r>
              <a:rPr lang="it-IT" sz="1800" i="1" dirty="0" err="1"/>
              <a:t>Syndrome</a:t>
            </a:r>
            <a:r>
              <a:rPr lang="it-IT" sz="1800" i="1" dirty="0"/>
              <a:t>)</a:t>
            </a:r>
          </a:p>
          <a:p>
            <a:pPr>
              <a:defRPr/>
            </a:pPr>
            <a:endParaRPr lang="it-IT" sz="1800" dirty="0"/>
          </a:p>
          <a:p>
            <a:pPr>
              <a:defRPr/>
            </a:pPr>
            <a:endParaRPr lang="it-IT" sz="1400" dirty="0"/>
          </a:p>
        </p:txBody>
      </p:sp>
    </p:spTree>
    <p:extLst>
      <p:ext uri="{BB962C8B-B14F-4D97-AF65-F5344CB8AC3E}">
        <p14:creationId xmlns:p14="http://schemas.microsoft.com/office/powerpoint/2010/main" val="1794062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7337</Words>
  <Application>Microsoft Office PowerPoint</Application>
  <PresentationFormat>Widescreen</PresentationFormat>
  <Paragraphs>296</Paragraphs>
  <Slides>46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46</vt:i4>
      </vt:variant>
    </vt:vector>
  </HeadingPairs>
  <TitlesOfParts>
    <vt:vector size="51" baseType="lpstr">
      <vt:lpstr>Arial</vt:lpstr>
      <vt:lpstr>Calibri</vt:lpstr>
      <vt:lpstr>Tahoma</vt:lpstr>
      <vt:lpstr>Wingdings</vt:lpstr>
      <vt:lpstr>Ripple</vt:lpstr>
      <vt:lpstr>Presentazione standard di PowerPoint</vt:lpstr>
      <vt:lpstr>CORONAROVIRUS</vt:lpstr>
      <vt:lpstr>Approccio comunicativo</vt:lpstr>
      <vt:lpstr>COVID-19, la malattia da nuovo  coronarovirus</vt:lpstr>
      <vt:lpstr>Parole chiave dell’epidemia</vt:lpstr>
      <vt:lpstr>Epidemiologia</vt:lpstr>
      <vt:lpstr>Le fasi dell’epidemia</vt:lpstr>
      <vt:lpstr>Indice R0</vt:lpstr>
      <vt:lpstr>Coronarovirus</vt:lpstr>
      <vt:lpstr>Sindromi da distress respiratorio</vt:lpstr>
      <vt:lpstr>MERS</vt:lpstr>
      <vt:lpstr>Sars-Cov-2</vt:lpstr>
      <vt:lpstr> Modalità di trasmissione</vt:lpstr>
      <vt:lpstr>Trasmissione(2)</vt:lpstr>
      <vt:lpstr>Trasmissione ambientale</vt:lpstr>
      <vt:lpstr>Trasmissione in ambito assistenziale</vt:lpstr>
      <vt:lpstr>Come si manifesta l’infezione</vt:lpstr>
      <vt:lpstr>Clinica dell’infezione</vt:lpstr>
      <vt:lpstr>Clinica (2)</vt:lpstr>
      <vt:lpstr>Supporti laboratoristici-strumentali</vt:lpstr>
      <vt:lpstr>Definizione di caso</vt:lpstr>
      <vt:lpstr>Definizione di caso sospetto</vt:lpstr>
      <vt:lpstr>Contatto stretto</vt:lpstr>
      <vt:lpstr>Guarigione clinica</vt:lpstr>
      <vt:lpstr>Clearance virale</vt:lpstr>
      <vt:lpstr>Clearance virale</vt:lpstr>
      <vt:lpstr>Possibilità terapeutiche</vt:lpstr>
      <vt:lpstr>Come prevenire l’infezione </vt:lpstr>
      <vt:lpstr>Lavaggio delle mani</vt:lpstr>
      <vt:lpstr>Circolare ministeriale</vt:lpstr>
      <vt:lpstr>Cough etiquette</vt:lpstr>
      <vt:lpstr>Prevenzione</vt:lpstr>
      <vt:lpstr>Contatto iniziale e valutazione del rischio(1)</vt:lpstr>
      <vt:lpstr>Contatto iniziale e valutazione del rischio(2)</vt:lpstr>
      <vt:lpstr>Dispositivi</vt:lpstr>
      <vt:lpstr>Dispositivi(2)</vt:lpstr>
      <vt:lpstr>Filtrante facciale</vt:lpstr>
      <vt:lpstr>Gestione del paziente</vt:lpstr>
      <vt:lpstr>Gestione del caso sospetto</vt:lpstr>
      <vt:lpstr>Misure di Quarantena</vt:lpstr>
      <vt:lpstr>Trasferimento e ricovero</vt:lpstr>
      <vt:lpstr>Gestione casi in Strutture sanitarie</vt:lpstr>
      <vt:lpstr>Vestizione e svestizione</vt:lpstr>
      <vt:lpstr>Pulizia e disinfezione ambientale: ambienti sanitari</vt:lpstr>
      <vt:lpstr>Ambienti non sanitari</vt:lpstr>
      <vt:lpstr>Vi ringrazio per l’attenzione  Dr. P. Perna</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Famiglia Perna</dc:creator>
  <cp:lastModifiedBy>Famiglia Perna</cp:lastModifiedBy>
  <cp:revision>1</cp:revision>
  <dcterms:created xsi:type="dcterms:W3CDTF">2020-04-26T10:17:39Z</dcterms:created>
  <dcterms:modified xsi:type="dcterms:W3CDTF">2020-04-26T10:18:39Z</dcterms:modified>
</cp:coreProperties>
</file>